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6" r:id="rId2"/>
    <p:sldId id="257" r:id="rId3"/>
    <p:sldId id="258" r:id="rId4"/>
    <p:sldId id="260" r:id="rId5"/>
    <p:sldId id="262" r:id="rId6"/>
    <p:sldId id="261" r:id="rId7"/>
    <p:sldId id="263" r:id="rId8"/>
    <p:sldId id="264" r:id="rId9"/>
    <p:sldId id="265" r:id="rId10"/>
    <p:sldId id="259" r:id="rId11"/>
    <p:sldId id="268" r:id="rId12"/>
    <p:sldId id="266" r:id="rId13"/>
    <p:sldId id="269" r:id="rId14"/>
    <p:sldId id="267" r:id="rId15"/>
    <p:sldId id="270" r:id="rId16"/>
    <p:sldId id="271" r:id="rId17"/>
    <p:sldId id="272" r:id="rId18"/>
    <p:sldId id="273" r:id="rId19"/>
    <p:sldId id="274" r:id="rId20"/>
    <p:sldId id="275" r:id="rId21"/>
  </p:sldIdLst>
  <p:sldSz cx="9144000" cy="6858000" type="screen4x3"/>
  <p:notesSz cx="6858000" cy="994568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240" y="-84"/>
      </p:cViewPr>
      <p:guideLst>
        <p:guide orient="horz" pos="2160"/>
        <p:guide pos="2880"/>
      </p:guideLst>
    </p:cSldViewPr>
  </p:slideViewPr>
  <p:notesTextViewPr>
    <p:cViewPr>
      <p:scale>
        <a:sx n="1" d="1"/>
        <a:sy n="1" d="1"/>
      </p:scale>
      <p:origin x="0" y="0"/>
    </p:cViewPr>
  </p:notesTextViewPr>
  <p:notesViewPr>
    <p:cSldViewPr>
      <p:cViewPr varScale="1">
        <p:scale>
          <a:sx n="57" d="100"/>
          <a:sy n="57" d="100"/>
        </p:scale>
        <p:origin x="-2604" y="-102"/>
      </p:cViewPr>
      <p:guideLst>
        <p:guide orient="horz" pos="3132"/>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71800" cy="497284"/>
          </a:xfrm>
          <a:prstGeom prst="rect">
            <a:avLst/>
          </a:prstGeom>
        </p:spPr>
        <p:txBody>
          <a:bodyPr vert="horz" lIns="92601" tIns="46301" rIns="92601" bIns="46301"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1"/>
            <a:ext cx="2971800" cy="497284"/>
          </a:xfrm>
          <a:prstGeom prst="rect">
            <a:avLst/>
          </a:prstGeom>
        </p:spPr>
        <p:txBody>
          <a:bodyPr vert="horz" lIns="92601" tIns="46301" rIns="92601" bIns="46301" rtlCol="0"/>
          <a:lstStyle>
            <a:lvl1pPr algn="r">
              <a:defRPr sz="1200"/>
            </a:lvl1pPr>
          </a:lstStyle>
          <a:p>
            <a:fld id="{B4633491-6E0B-489D-9C19-6672AA5FB64F}" type="datetimeFigureOut">
              <a:rPr kumimoji="1" lang="ja-JP" altLang="en-US" smtClean="0"/>
              <a:t>2012/11/4</a:t>
            </a:fld>
            <a:endParaRPr kumimoji="1" lang="ja-JP" altLang="en-US"/>
          </a:p>
        </p:txBody>
      </p:sp>
      <p:sp>
        <p:nvSpPr>
          <p:cNvPr id="4" name="フッター プレースホルダー 3"/>
          <p:cNvSpPr>
            <a:spLocks noGrp="1"/>
          </p:cNvSpPr>
          <p:nvPr>
            <p:ph type="ftr" sz="quarter" idx="2"/>
          </p:nvPr>
        </p:nvSpPr>
        <p:spPr>
          <a:xfrm>
            <a:off x="1" y="9446678"/>
            <a:ext cx="2971800" cy="497284"/>
          </a:xfrm>
          <a:prstGeom prst="rect">
            <a:avLst/>
          </a:prstGeom>
        </p:spPr>
        <p:txBody>
          <a:bodyPr vert="horz" lIns="92601" tIns="46301" rIns="92601" bIns="46301"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9446678"/>
            <a:ext cx="2971800" cy="497284"/>
          </a:xfrm>
          <a:prstGeom prst="rect">
            <a:avLst/>
          </a:prstGeom>
        </p:spPr>
        <p:txBody>
          <a:bodyPr vert="horz" lIns="92601" tIns="46301" rIns="92601" bIns="46301" rtlCol="0" anchor="b"/>
          <a:lstStyle>
            <a:lvl1pPr algn="r">
              <a:defRPr sz="1200"/>
            </a:lvl1pPr>
          </a:lstStyle>
          <a:p>
            <a:fld id="{D86797D7-2317-4547-9EB9-A0DFBDC036E5}" type="slidenum">
              <a:rPr kumimoji="1" lang="ja-JP" altLang="en-US" smtClean="0"/>
              <a:t>‹#›</a:t>
            </a:fld>
            <a:endParaRPr kumimoji="1" lang="ja-JP" altLang="en-US"/>
          </a:p>
        </p:txBody>
      </p:sp>
    </p:spTree>
    <p:extLst>
      <p:ext uri="{BB962C8B-B14F-4D97-AF65-F5344CB8AC3E}">
        <p14:creationId xmlns:p14="http://schemas.microsoft.com/office/powerpoint/2010/main" val="14944160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71800" cy="497284"/>
          </a:xfrm>
          <a:prstGeom prst="rect">
            <a:avLst/>
          </a:prstGeom>
        </p:spPr>
        <p:txBody>
          <a:bodyPr vert="horz" lIns="92601" tIns="46301" rIns="92601" bIns="4630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1"/>
            <a:ext cx="2971800" cy="497284"/>
          </a:xfrm>
          <a:prstGeom prst="rect">
            <a:avLst/>
          </a:prstGeom>
        </p:spPr>
        <p:txBody>
          <a:bodyPr vert="horz" lIns="92601" tIns="46301" rIns="92601" bIns="46301" rtlCol="0"/>
          <a:lstStyle>
            <a:lvl1pPr algn="r">
              <a:defRPr sz="1200"/>
            </a:lvl1pPr>
          </a:lstStyle>
          <a:p>
            <a:fld id="{B3778A42-6ECC-4FD0-AB5B-56961015937A}" type="datetimeFigureOut">
              <a:rPr kumimoji="1" lang="ja-JP" altLang="en-US" smtClean="0"/>
              <a:t>2012/11/4</a:t>
            </a:fld>
            <a:endParaRPr kumimoji="1" lang="ja-JP" altLang="en-US"/>
          </a:p>
        </p:txBody>
      </p:sp>
      <p:sp>
        <p:nvSpPr>
          <p:cNvPr id="4" name="スライド イメージ プレースホルダー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2601" tIns="46301" rIns="92601" bIns="46301" rtlCol="0" anchor="ctr"/>
          <a:lstStyle/>
          <a:p>
            <a:endParaRPr lang="ja-JP" altLang="en-US"/>
          </a:p>
        </p:txBody>
      </p:sp>
      <p:sp>
        <p:nvSpPr>
          <p:cNvPr id="5" name="ノート プレースホルダー 4"/>
          <p:cNvSpPr>
            <a:spLocks noGrp="1"/>
          </p:cNvSpPr>
          <p:nvPr>
            <p:ph type="body" sz="quarter" idx="3"/>
          </p:nvPr>
        </p:nvSpPr>
        <p:spPr>
          <a:xfrm>
            <a:off x="685801" y="4724202"/>
            <a:ext cx="5486400" cy="4475560"/>
          </a:xfrm>
          <a:prstGeom prst="rect">
            <a:avLst/>
          </a:prstGeom>
        </p:spPr>
        <p:txBody>
          <a:bodyPr vert="horz" lIns="92601" tIns="46301" rIns="92601" bIns="46301"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446678"/>
            <a:ext cx="2971800" cy="497284"/>
          </a:xfrm>
          <a:prstGeom prst="rect">
            <a:avLst/>
          </a:prstGeom>
        </p:spPr>
        <p:txBody>
          <a:bodyPr vert="horz" lIns="92601" tIns="46301" rIns="92601" bIns="4630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9446678"/>
            <a:ext cx="2971800" cy="497284"/>
          </a:xfrm>
          <a:prstGeom prst="rect">
            <a:avLst/>
          </a:prstGeom>
        </p:spPr>
        <p:txBody>
          <a:bodyPr vert="horz" lIns="92601" tIns="46301" rIns="92601" bIns="46301" rtlCol="0" anchor="b"/>
          <a:lstStyle>
            <a:lvl1pPr algn="r">
              <a:defRPr sz="1200"/>
            </a:lvl1pPr>
          </a:lstStyle>
          <a:p>
            <a:fld id="{A4578D09-4903-43A9-84CF-557998CCE40D}" type="slidenum">
              <a:rPr kumimoji="1" lang="ja-JP" altLang="en-US" smtClean="0"/>
              <a:t>‹#›</a:t>
            </a:fld>
            <a:endParaRPr kumimoji="1" lang="ja-JP" altLang="en-US"/>
          </a:p>
        </p:txBody>
      </p:sp>
    </p:spTree>
    <p:extLst>
      <p:ext uri="{BB962C8B-B14F-4D97-AF65-F5344CB8AC3E}">
        <p14:creationId xmlns:p14="http://schemas.microsoft.com/office/powerpoint/2010/main" val="391537950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4578D09-4903-43A9-84CF-557998CCE40D}" type="slidenum">
              <a:rPr kumimoji="1" lang="ja-JP" altLang="en-US" smtClean="0"/>
              <a:t>7</a:t>
            </a:fld>
            <a:endParaRPr kumimoji="1" lang="ja-JP" altLang="en-US"/>
          </a:p>
        </p:txBody>
      </p:sp>
    </p:spTree>
    <p:extLst>
      <p:ext uri="{BB962C8B-B14F-4D97-AF65-F5344CB8AC3E}">
        <p14:creationId xmlns:p14="http://schemas.microsoft.com/office/powerpoint/2010/main" val="371798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4578D09-4903-43A9-84CF-557998CCE40D}" type="slidenum">
              <a:rPr kumimoji="1" lang="ja-JP" altLang="en-US" smtClean="0"/>
              <a:t>17</a:t>
            </a:fld>
            <a:endParaRPr kumimoji="1" lang="ja-JP" altLang="en-US"/>
          </a:p>
        </p:txBody>
      </p:sp>
    </p:spTree>
    <p:extLst>
      <p:ext uri="{BB962C8B-B14F-4D97-AF65-F5344CB8AC3E}">
        <p14:creationId xmlns:p14="http://schemas.microsoft.com/office/powerpoint/2010/main" val="4124901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CDD5E963-1576-4077-B5A5-79EA2627D073}" type="datetime1">
              <a:rPr kumimoji="1" lang="ja-JP" altLang="en-US" smtClean="0"/>
              <a:t>2012/11/4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3CB94B4-D78D-4E5F-A53F-52501A791B60}" type="slidenum">
              <a:rPr kumimoji="1" lang="ja-JP" altLang="en-US" smtClean="0"/>
              <a:t>‹#›</a:t>
            </a:fld>
            <a:endParaRPr kumimoji="1" lang="ja-JP" altLang="en-US"/>
          </a:p>
        </p:txBody>
      </p:sp>
    </p:spTree>
    <p:extLst>
      <p:ext uri="{BB962C8B-B14F-4D97-AF65-F5344CB8AC3E}">
        <p14:creationId xmlns:p14="http://schemas.microsoft.com/office/powerpoint/2010/main" val="302615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A4E28A05-3553-410A-BC03-028F49CB4C54}" type="datetime1">
              <a:rPr kumimoji="1" lang="ja-JP" altLang="en-US" smtClean="0"/>
              <a:t>2012/11/4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3CB94B4-D78D-4E5F-A53F-52501A791B60}" type="slidenum">
              <a:rPr kumimoji="1" lang="ja-JP" altLang="en-US" smtClean="0"/>
              <a:t>‹#›</a:t>
            </a:fld>
            <a:endParaRPr kumimoji="1" lang="ja-JP" altLang="en-US"/>
          </a:p>
        </p:txBody>
      </p:sp>
    </p:spTree>
    <p:extLst>
      <p:ext uri="{BB962C8B-B14F-4D97-AF65-F5344CB8AC3E}">
        <p14:creationId xmlns:p14="http://schemas.microsoft.com/office/powerpoint/2010/main" val="721475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11C49F60-05EA-48AA-A6DF-3DF3C26F7F19}" type="datetime1">
              <a:rPr kumimoji="1" lang="ja-JP" altLang="en-US" smtClean="0"/>
              <a:t>2012/11/4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3CB94B4-D78D-4E5F-A53F-52501A791B60}" type="slidenum">
              <a:rPr kumimoji="1" lang="ja-JP" altLang="en-US" smtClean="0"/>
              <a:t>‹#›</a:t>
            </a:fld>
            <a:endParaRPr kumimoji="1" lang="ja-JP" altLang="en-US"/>
          </a:p>
        </p:txBody>
      </p:sp>
    </p:spTree>
    <p:extLst>
      <p:ext uri="{BB962C8B-B14F-4D97-AF65-F5344CB8AC3E}">
        <p14:creationId xmlns:p14="http://schemas.microsoft.com/office/powerpoint/2010/main" val="213138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043910E4-A658-4CAB-9849-59FC18F626E5}" type="datetime1">
              <a:rPr kumimoji="1" lang="ja-JP" altLang="en-US" smtClean="0"/>
              <a:t>2012/11/4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3CB94B4-D78D-4E5F-A53F-52501A791B60}" type="slidenum">
              <a:rPr kumimoji="1" lang="ja-JP" altLang="en-US" smtClean="0"/>
              <a:t>‹#›</a:t>
            </a:fld>
            <a:endParaRPr kumimoji="1" lang="ja-JP" altLang="en-US"/>
          </a:p>
        </p:txBody>
      </p:sp>
    </p:spTree>
    <p:extLst>
      <p:ext uri="{BB962C8B-B14F-4D97-AF65-F5344CB8AC3E}">
        <p14:creationId xmlns:p14="http://schemas.microsoft.com/office/powerpoint/2010/main" val="2391437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497F6440-5DA5-42EA-8EE9-B7967C43EA57}" type="datetime1">
              <a:rPr kumimoji="1" lang="ja-JP" altLang="en-US" smtClean="0"/>
              <a:t>2012/11/4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33CB94B4-D78D-4E5F-A53F-52501A791B60}" type="slidenum">
              <a:rPr kumimoji="1" lang="ja-JP" altLang="en-US" smtClean="0"/>
              <a:t>‹#›</a:t>
            </a:fld>
            <a:endParaRPr kumimoji="1" lang="ja-JP" altLang="en-US"/>
          </a:p>
        </p:txBody>
      </p:sp>
    </p:spTree>
    <p:extLst>
      <p:ext uri="{BB962C8B-B14F-4D97-AF65-F5344CB8AC3E}">
        <p14:creationId xmlns:p14="http://schemas.microsoft.com/office/powerpoint/2010/main" val="4034037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24399E5C-1F4D-49F5-AA92-189A2E192BC4}" type="datetime1">
              <a:rPr kumimoji="1" lang="ja-JP" altLang="en-US" smtClean="0"/>
              <a:t>2012/11/4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33CB94B4-D78D-4E5F-A53F-52501A791B60}" type="slidenum">
              <a:rPr kumimoji="1" lang="ja-JP" altLang="en-US" smtClean="0"/>
              <a:t>‹#›</a:t>
            </a:fld>
            <a:endParaRPr kumimoji="1" lang="ja-JP" altLang="en-US"/>
          </a:p>
        </p:txBody>
      </p:sp>
    </p:spTree>
    <p:extLst>
      <p:ext uri="{BB962C8B-B14F-4D97-AF65-F5344CB8AC3E}">
        <p14:creationId xmlns:p14="http://schemas.microsoft.com/office/powerpoint/2010/main" val="3525244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BB48C7A-3EAB-43DB-B2D7-53BEC45523EB}" type="datetime1">
              <a:rPr kumimoji="1" lang="ja-JP" altLang="en-US" smtClean="0"/>
              <a:t>2012/11/4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33CB94B4-D78D-4E5F-A53F-52501A791B60}" type="slidenum">
              <a:rPr kumimoji="1" lang="ja-JP" altLang="en-US" smtClean="0"/>
              <a:t>‹#›</a:t>
            </a:fld>
            <a:endParaRPr kumimoji="1" lang="ja-JP" altLang="en-US"/>
          </a:p>
        </p:txBody>
      </p:sp>
    </p:spTree>
    <p:extLst>
      <p:ext uri="{BB962C8B-B14F-4D97-AF65-F5344CB8AC3E}">
        <p14:creationId xmlns:p14="http://schemas.microsoft.com/office/powerpoint/2010/main" val="2794055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F44952C1-F433-4F38-89DE-C5C090DA5732}" type="datetime1">
              <a:rPr kumimoji="1" lang="ja-JP" altLang="en-US" smtClean="0"/>
              <a:t>2012/11/4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3CB94B4-D78D-4E5F-A53F-52501A791B60}" type="slidenum">
              <a:rPr kumimoji="1" lang="ja-JP" altLang="en-US" smtClean="0"/>
              <a:t>‹#›</a:t>
            </a:fld>
            <a:endParaRPr kumimoji="1" lang="ja-JP" altLang="en-US"/>
          </a:p>
        </p:txBody>
      </p:sp>
    </p:spTree>
    <p:extLst>
      <p:ext uri="{BB962C8B-B14F-4D97-AF65-F5344CB8AC3E}">
        <p14:creationId xmlns:p14="http://schemas.microsoft.com/office/powerpoint/2010/main" val="2075408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C1504F4-5A0D-425C-9891-C3FCF61B52A6}" type="datetime1">
              <a:rPr kumimoji="1" lang="ja-JP" altLang="en-US" smtClean="0"/>
              <a:t>2012/11/4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33CB94B4-D78D-4E5F-A53F-52501A791B60}" type="slidenum">
              <a:rPr kumimoji="1" lang="ja-JP" altLang="en-US" smtClean="0"/>
              <a:t>‹#›</a:t>
            </a:fld>
            <a:endParaRPr kumimoji="1" lang="ja-JP" altLang="en-US"/>
          </a:p>
        </p:txBody>
      </p:sp>
    </p:spTree>
    <p:extLst>
      <p:ext uri="{BB962C8B-B14F-4D97-AF65-F5344CB8AC3E}">
        <p14:creationId xmlns:p14="http://schemas.microsoft.com/office/powerpoint/2010/main" val="2455888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B7EA08B-9053-4385-9820-721C3E590892}" type="datetime1">
              <a:rPr kumimoji="1" lang="ja-JP" altLang="en-US" smtClean="0"/>
              <a:t>2012/11/4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3CB94B4-D78D-4E5F-A53F-52501A791B60}" type="slidenum">
              <a:rPr kumimoji="1" lang="ja-JP" altLang="en-US" smtClean="0"/>
              <a:t>‹#›</a:t>
            </a:fld>
            <a:endParaRPr kumimoji="1" lang="ja-JP" altLang="en-US"/>
          </a:p>
        </p:txBody>
      </p:sp>
    </p:spTree>
    <p:extLst>
      <p:ext uri="{BB962C8B-B14F-4D97-AF65-F5344CB8AC3E}">
        <p14:creationId xmlns:p14="http://schemas.microsoft.com/office/powerpoint/2010/main" val="112501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B85E40C-843F-4CE4-804E-826F31EE3B34}" type="datetime1">
              <a:rPr kumimoji="1" lang="ja-JP" altLang="en-US" smtClean="0"/>
              <a:t>2012/11/4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33CB94B4-D78D-4E5F-A53F-52501A791B60}" type="slidenum">
              <a:rPr kumimoji="1" lang="ja-JP" altLang="en-US" smtClean="0"/>
              <a:t>‹#›</a:t>
            </a:fld>
            <a:endParaRPr kumimoji="1" lang="ja-JP" altLang="en-US"/>
          </a:p>
        </p:txBody>
      </p:sp>
    </p:spTree>
    <p:extLst>
      <p:ext uri="{BB962C8B-B14F-4D97-AF65-F5344CB8AC3E}">
        <p14:creationId xmlns:p14="http://schemas.microsoft.com/office/powerpoint/2010/main" val="3925858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1BD6BA-E347-4AA2-995D-60B1E0747582}" type="datetime1">
              <a:rPr kumimoji="1" lang="ja-JP" altLang="en-US" smtClean="0"/>
              <a:t>2012/11/4</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CB94B4-D78D-4E5F-A53F-52501A791B60}" type="slidenum">
              <a:rPr kumimoji="1" lang="ja-JP" altLang="en-US" smtClean="0"/>
              <a:t>‹#›</a:t>
            </a:fld>
            <a:endParaRPr kumimoji="1" lang="ja-JP" altLang="en-US"/>
          </a:p>
        </p:txBody>
      </p:sp>
    </p:spTree>
    <p:extLst>
      <p:ext uri="{BB962C8B-B14F-4D97-AF65-F5344CB8AC3E}">
        <p14:creationId xmlns:p14="http://schemas.microsoft.com/office/powerpoint/2010/main" val="34158860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21453;&#23550;&#23563;&#21839;&#12499;&#12487;&#12458;&#65343;&#65297;.wmv"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21453;&#23550;&#23563;&#21839;&#12499;&#12487;&#12458;&#65343;&#65298;.wmv"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21453;&#23550;&#23563;&#21839;&#12499;&#12487;&#12458;&#65343;&#65299;.wmv"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b="1" dirty="0" smtClean="0"/>
              <a:t>　</a:t>
            </a:r>
            <a:r>
              <a:rPr lang="ja-JP" altLang="ja-JP" b="1" dirty="0" smtClean="0"/>
              <a:t>法科</a:t>
            </a:r>
            <a:r>
              <a:rPr lang="ja-JP" altLang="ja-JP" b="1" dirty="0"/>
              <a:t>大学院教育に</a:t>
            </a:r>
            <a:r>
              <a:rPr lang="ja-JP" altLang="ja-JP" b="1" dirty="0" smtClean="0"/>
              <a:t>おける</a:t>
            </a:r>
            <a:r>
              <a:rPr lang="en-US" altLang="ja-JP" b="1" dirty="0" smtClean="0"/>
              <a:t/>
            </a:r>
            <a:br>
              <a:rPr lang="en-US" altLang="ja-JP" b="1" dirty="0" smtClean="0"/>
            </a:br>
            <a:r>
              <a:rPr lang="ja-JP" altLang="ja-JP" b="1" dirty="0" smtClean="0"/>
              <a:t>反対</a:t>
            </a:r>
            <a:r>
              <a:rPr lang="ja-JP" altLang="ja-JP" b="1" dirty="0"/>
              <a:t>尋問のビデオ分析</a:t>
            </a:r>
            <a:endParaRPr lang="ja-JP" altLang="ja-JP" dirty="0"/>
          </a:p>
        </p:txBody>
      </p:sp>
      <p:sp>
        <p:nvSpPr>
          <p:cNvPr id="3" name="サブタイトル 2"/>
          <p:cNvSpPr>
            <a:spLocks noGrp="1"/>
          </p:cNvSpPr>
          <p:nvPr>
            <p:ph type="subTitle" idx="1"/>
          </p:nvPr>
        </p:nvSpPr>
        <p:spPr/>
        <p:txBody>
          <a:bodyPr/>
          <a:lstStyle/>
          <a:p>
            <a:r>
              <a:rPr lang="zh-TW" altLang="en-US" sz="2400" dirty="0" smtClean="0">
                <a:solidFill>
                  <a:schemeClr val="tx1"/>
                </a:solidFill>
                <a:latin typeface="AR Pゴシック体M" pitchFamily="50" charset="-128"/>
                <a:ea typeface="AR Pゴシック体M" pitchFamily="50" charset="-128"/>
              </a:rPr>
              <a:t>東海大学 北村隆憲</a:t>
            </a:r>
          </a:p>
          <a:p>
            <a:r>
              <a:rPr lang="zh-TW" altLang="en-US" sz="2400" dirty="0" smtClean="0">
                <a:solidFill>
                  <a:schemeClr val="tx1"/>
                </a:solidFill>
                <a:latin typeface="AR Pゴシック体M" pitchFamily="50" charset="-128"/>
                <a:ea typeface="AR Pゴシック体M" pitchFamily="50" charset="-128"/>
              </a:rPr>
              <a:t>徳島大学 樫田美雄</a:t>
            </a:r>
          </a:p>
          <a:p>
            <a:r>
              <a:rPr lang="zh-TW" altLang="en-US" sz="2400" dirty="0" smtClean="0">
                <a:solidFill>
                  <a:schemeClr val="tx1"/>
                </a:solidFill>
                <a:latin typeface="AR Pゴシック体M" pitchFamily="50" charset="-128"/>
                <a:ea typeface="AR Pゴシック体M" pitchFamily="50" charset="-128"/>
              </a:rPr>
              <a:t>　鹿児島大学 米田憲市</a:t>
            </a:r>
          </a:p>
          <a:p>
            <a:endParaRPr lang="ja-JP" altLang="en-US" dirty="0"/>
          </a:p>
          <a:p>
            <a:endParaRPr kumimoji="1" lang="ja-JP" altLang="en-US" dirty="0"/>
          </a:p>
        </p:txBody>
      </p:sp>
      <p:sp>
        <p:nvSpPr>
          <p:cNvPr id="4" name="スライド番号プレースホルダー 3"/>
          <p:cNvSpPr>
            <a:spLocks noGrp="1"/>
          </p:cNvSpPr>
          <p:nvPr>
            <p:ph type="sldNum" sz="quarter" idx="12"/>
          </p:nvPr>
        </p:nvSpPr>
        <p:spPr/>
        <p:txBody>
          <a:bodyPr/>
          <a:lstStyle/>
          <a:p>
            <a:fld id="{33CB94B4-D78D-4E5F-A53F-52501A791B60}" type="slidenum">
              <a:rPr kumimoji="1" lang="ja-JP" altLang="en-US" smtClean="0"/>
              <a:t>1</a:t>
            </a:fld>
            <a:endParaRPr kumimoji="1" lang="ja-JP" altLang="en-US"/>
          </a:p>
        </p:txBody>
      </p:sp>
    </p:spTree>
    <p:extLst>
      <p:ext uri="{BB962C8B-B14F-4D97-AF65-F5344CB8AC3E}">
        <p14:creationId xmlns:p14="http://schemas.microsoft.com/office/powerpoint/2010/main" val="2475029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pPr lvl="0"/>
            <a:r>
              <a:rPr lang="en-US" altLang="ja-JP" b="1" kern="100" dirty="0" smtClean="0">
                <a:effectLst/>
                <a:latin typeface="Arial"/>
                <a:ea typeface="ＭＳ Ｐ明朝"/>
                <a:cs typeface="Times New Roman"/>
              </a:rPr>
              <a:t/>
            </a:r>
            <a:br>
              <a:rPr lang="en-US" altLang="ja-JP" b="1" kern="100" dirty="0" smtClean="0">
                <a:effectLst/>
                <a:latin typeface="Arial"/>
                <a:ea typeface="ＭＳ Ｐ明朝"/>
                <a:cs typeface="Times New Roman"/>
              </a:rPr>
            </a:br>
            <a:r>
              <a:rPr lang="ja-JP" altLang="ja-JP" b="1" kern="100" dirty="0" smtClean="0">
                <a:effectLst/>
                <a:latin typeface="+mn-ea"/>
                <a:ea typeface="+mn-ea"/>
                <a:cs typeface="Times New Roman"/>
              </a:rPr>
              <a:t>研究対象と方法</a:t>
            </a:r>
            <a:br>
              <a:rPr lang="ja-JP" altLang="ja-JP" b="1" kern="100" dirty="0" smtClean="0">
                <a:effectLst/>
                <a:latin typeface="+mn-ea"/>
                <a:ea typeface="+mn-ea"/>
                <a:cs typeface="Times New Roman"/>
              </a:rPr>
            </a:br>
            <a:endParaRPr kumimoji="1" lang="ja-JP" altLang="en-US" dirty="0">
              <a:latin typeface="+mn-ea"/>
              <a:ea typeface="+mn-ea"/>
            </a:endParaRPr>
          </a:p>
        </p:txBody>
      </p:sp>
      <p:sp>
        <p:nvSpPr>
          <p:cNvPr id="3" name="コンテンツ プレースホルダー 2"/>
          <p:cNvSpPr>
            <a:spLocks noGrp="1"/>
          </p:cNvSpPr>
          <p:nvPr>
            <p:ph idx="1"/>
          </p:nvPr>
        </p:nvSpPr>
        <p:spPr/>
        <p:txBody>
          <a:bodyPr>
            <a:normAutofit lnSpcReduction="10000"/>
          </a:bodyPr>
          <a:lstStyle/>
          <a:p>
            <a:r>
              <a:rPr lang="ja-JP" altLang="ja-JP" sz="2400" dirty="0" smtClean="0">
                <a:effectLst/>
                <a:latin typeface="ＭＳ Ｐ明朝" pitchFamily="18" charset="-128"/>
                <a:ea typeface="ＭＳ Ｐ明朝" pitchFamily="18" charset="-128"/>
                <a:cs typeface="Times New Roman"/>
              </a:rPr>
              <a:t>法科大学院で、ローヤリング教育の一環として行われた公開模擬刑事裁判</a:t>
            </a:r>
            <a:r>
              <a:rPr lang="ja-JP" altLang="en-US" sz="2400" dirty="0" smtClean="0">
                <a:effectLst/>
                <a:latin typeface="ＭＳ Ｐ明朝" pitchFamily="18" charset="-128"/>
                <a:ea typeface="ＭＳ Ｐ明朝" pitchFamily="18" charset="-128"/>
                <a:cs typeface="Times New Roman"/>
              </a:rPr>
              <a:t>における「反対尋問」をビデオ撮影してトランスクリプトを作り分析する</a:t>
            </a:r>
            <a:endParaRPr lang="en-US" altLang="ja-JP" sz="2400" dirty="0" smtClean="0">
              <a:effectLst/>
              <a:latin typeface="ＭＳ Ｐ明朝" pitchFamily="18" charset="-128"/>
              <a:ea typeface="ＭＳ Ｐ明朝" pitchFamily="18" charset="-128"/>
              <a:cs typeface="Times New Roman"/>
            </a:endParaRPr>
          </a:p>
          <a:p>
            <a:endParaRPr lang="en-US" altLang="ja-JP" sz="2400" dirty="0" smtClean="0">
              <a:effectLst/>
              <a:latin typeface="ＭＳ Ｐ明朝" pitchFamily="18" charset="-128"/>
              <a:ea typeface="ＭＳ Ｐ明朝" pitchFamily="18" charset="-128"/>
              <a:cs typeface="Times New Roman"/>
            </a:endParaRPr>
          </a:p>
          <a:p>
            <a:r>
              <a:rPr lang="ja-JP" altLang="ja-JP" sz="2400" dirty="0" smtClean="0">
                <a:effectLst/>
                <a:latin typeface="ＭＳ Ｐ明朝" pitchFamily="18" charset="-128"/>
                <a:ea typeface="ＭＳ Ｐ明朝" pitchFamily="18" charset="-128"/>
                <a:cs typeface="Times New Roman"/>
              </a:rPr>
              <a:t>裁判長と被告人役には実務家教員が、また、弁護人、警察官役には法科大学院学生</a:t>
            </a:r>
            <a:endParaRPr lang="en-US" altLang="ja-JP" sz="2400" dirty="0" smtClean="0">
              <a:effectLst/>
              <a:latin typeface="ＭＳ Ｐ明朝" pitchFamily="18" charset="-128"/>
              <a:ea typeface="ＭＳ Ｐ明朝" pitchFamily="18" charset="-128"/>
              <a:cs typeface="Times New Roman"/>
            </a:endParaRPr>
          </a:p>
          <a:p>
            <a:endParaRPr lang="en-US" altLang="ja-JP" sz="2400" dirty="0" smtClean="0">
              <a:effectLst/>
              <a:latin typeface="ＭＳ Ｐ明朝" pitchFamily="18" charset="-128"/>
              <a:ea typeface="ＭＳ Ｐ明朝" pitchFamily="18" charset="-128"/>
              <a:cs typeface="Times New Roman"/>
            </a:endParaRPr>
          </a:p>
          <a:p>
            <a:pPr marL="342900" lvl="3" indent="-342900">
              <a:buFont typeface="Arial" pitchFamily="34" charset="0"/>
              <a:buChar char="•"/>
            </a:pPr>
            <a:r>
              <a:rPr lang="ja-JP" altLang="ja-JP" sz="2400" b="0" kern="100" dirty="0" smtClean="0">
                <a:effectLst/>
                <a:latin typeface="ＭＳ Ｐ明朝" pitchFamily="18" charset="-128"/>
                <a:ea typeface="ＭＳ Ｐ明朝" pitchFamily="18" charset="-128"/>
              </a:rPr>
              <a:t>被告人および証人は、事前に人物設定、場面設定が与えられている。学生は捜査段階の供述録取書を見ているが、それ以外の人物設定や場面設定を別途に用意しており、証人の尋問や被告人への質問に対しては、その設定を前提として供述する。設定外の質問に対してはアドリブで対応する。</a:t>
            </a:r>
            <a:endParaRPr lang="ja-JP" altLang="ja-JP" sz="2400" b="1" kern="100" dirty="0" smtClean="0">
              <a:effectLst/>
              <a:latin typeface="ＭＳ Ｐ明朝" pitchFamily="18" charset="-128"/>
              <a:ea typeface="ＭＳ Ｐ明朝" pitchFamily="18" charset="-128"/>
            </a:endParaRPr>
          </a:p>
          <a:p>
            <a:endParaRPr kumimoji="1" lang="ja-JP" altLang="en-US" dirty="0"/>
          </a:p>
        </p:txBody>
      </p:sp>
      <p:sp>
        <p:nvSpPr>
          <p:cNvPr id="4" name="スライド番号プレースホルダー 3"/>
          <p:cNvSpPr>
            <a:spLocks noGrp="1"/>
          </p:cNvSpPr>
          <p:nvPr>
            <p:ph type="sldNum" sz="quarter" idx="12"/>
          </p:nvPr>
        </p:nvSpPr>
        <p:spPr/>
        <p:txBody>
          <a:bodyPr/>
          <a:lstStyle/>
          <a:p>
            <a:fld id="{33CB94B4-D78D-4E5F-A53F-52501A791B60}" type="slidenum">
              <a:rPr kumimoji="1" lang="ja-JP" altLang="en-US" smtClean="0"/>
              <a:t>2</a:t>
            </a:fld>
            <a:endParaRPr kumimoji="1" lang="ja-JP" altLang="en-US"/>
          </a:p>
        </p:txBody>
      </p:sp>
    </p:spTree>
    <p:extLst>
      <p:ext uri="{BB962C8B-B14F-4D97-AF65-F5344CB8AC3E}">
        <p14:creationId xmlns:p14="http://schemas.microsoft.com/office/powerpoint/2010/main" val="34558437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事件の概要</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ja-JP" sz="2800" dirty="0" smtClean="0">
                <a:effectLst/>
                <a:ea typeface="ＭＳ Ｐ明朝"/>
                <a:cs typeface="Times New Roman"/>
              </a:rPr>
              <a:t>被告人は会社の倉庫に侵入して､警備員に捕まった。検察側は、倉庫の電気製品を盗むための侵入として、家宅侵入罪および窃盗未遂の罪で起訴した。弁護側は、散歩の途中雨をしのぐために倉庫で仮眠をとっていたと主張。倉庫にあった電気製品について、窃盗罪の実行行為である物色行為の存在の有無が重要な争点の一つとなった</a:t>
            </a:r>
            <a:endParaRPr kumimoji="1" lang="ja-JP" altLang="en-US" sz="2800" dirty="0"/>
          </a:p>
        </p:txBody>
      </p:sp>
      <p:sp>
        <p:nvSpPr>
          <p:cNvPr id="4" name="スライド番号プレースホルダー 3"/>
          <p:cNvSpPr>
            <a:spLocks noGrp="1"/>
          </p:cNvSpPr>
          <p:nvPr>
            <p:ph type="sldNum" sz="quarter" idx="12"/>
          </p:nvPr>
        </p:nvSpPr>
        <p:spPr/>
        <p:txBody>
          <a:bodyPr/>
          <a:lstStyle/>
          <a:p>
            <a:fld id="{33CB94B4-D78D-4E5F-A53F-52501A791B60}" type="slidenum">
              <a:rPr kumimoji="1" lang="ja-JP" altLang="en-US" smtClean="0"/>
              <a:t>3</a:t>
            </a:fld>
            <a:endParaRPr kumimoji="1" lang="ja-JP" altLang="en-US"/>
          </a:p>
        </p:txBody>
      </p:sp>
    </p:spTree>
    <p:extLst>
      <p:ext uri="{BB962C8B-B14F-4D97-AF65-F5344CB8AC3E}">
        <p14:creationId xmlns:p14="http://schemas.microsoft.com/office/powerpoint/2010/main" val="37005185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「反対尋問」の法的性格</a:t>
            </a:r>
            <a:endParaRPr kumimoji="1" lang="ja-JP" altLang="en-US" dirty="0"/>
          </a:p>
        </p:txBody>
      </p:sp>
      <p:sp>
        <p:nvSpPr>
          <p:cNvPr id="3" name="コンテンツ プレースホルダー 2"/>
          <p:cNvSpPr>
            <a:spLocks noGrp="1"/>
          </p:cNvSpPr>
          <p:nvPr>
            <p:ph idx="1"/>
          </p:nvPr>
        </p:nvSpPr>
        <p:spPr/>
        <p:txBody>
          <a:bodyPr>
            <a:normAutofit fontScale="85000" lnSpcReduction="20000"/>
          </a:bodyPr>
          <a:lstStyle/>
          <a:p>
            <a:r>
              <a:rPr kumimoji="1" lang="ja-JP" altLang="en-US" dirty="0" smtClean="0">
                <a:latin typeface="ＭＳ Ｐ明朝" pitchFamily="18" charset="-128"/>
                <a:ea typeface="ＭＳ Ｐ明朝" pitchFamily="18" charset="-128"/>
              </a:rPr>
              <a:t>主尋問は犯罪事実を立証すべき事項について（刑事訴訟規則１９９条の２）</a:t>
            </a:r>
            <a:r>
              <a:rPr kumimoji="1" lang="en-US" altLang="ja-JP" dirty="0" smtClean="0">
                <a:latin typeface="ＭＳ Ｐ明朝" pitchFamily="18" charset="-128"/>
                <a:ea typeface="ＭＳ Ｐ明朝" pitchFamily="18" charset="-128"/>
              </a:rPr>
              <a:t>[</a:t>
            </a:r>
            <a:r>
              <a:rPr kumimoji="1" lang="ja-JP" altLang="en-US" dirty="0" smtClean="0">
                <a:latin typeface="ＭＳ Ｐ明朝" pitchFamily="18" charset="-128"/>
                <a:ea typeface="ＭＳ Ｐ明朝" pitchFamily="18" charset="-128"/>
              </a:rPr>
              <a:t>＝＞反対尋問は弾劾</a:t>
            </a:r>
            <a:r>
              <a:rPr kumimoji="1" lang="en-US" altLang="ja-JP" dirty="0" smtClean="0">
                <a:latin typeface="ＭＳ Ｐ明朝" pitchFamily="18" charset="-128"/>
                <a:ea typeface="ＭＳ Ｐ明朝" pitchFamily="18" charset="-128"/>
              </a:rPr>
              <a:t>]</a:t>
            </a:r>
          </a:p>
          <a:p>
            <a:r>
              <a:rPr lang="ja-JP" altLang="en-US" dirty="0" smtClean="0">
                <a:latin typeface="ＭＳ Ｐ明朝" pitchFamily="18" charset="-128"/>
                <a:ea typeface="ＭＳ Ｐ明朝" pitchFamily="18" charset="-128"/>
              </a:rPr>
              <a:t>主</a:t>
            </a:r>
            <a:r>
              <a:rPr lang="ja-JP" altLang="en-US" dirty="0">
                <a:latin typeface="ＭＳ Ｐ明朝" pitchFamily="18" charset="-128"/>
                <a:ea typeface="ＭＳ Ｐ明朝" pitchFamily="18" charset="-128"/>
              </a:rPr>
              <a:t>尋問で</a:t>
            </a:r>
            <a:r>
              <a:rPr lang="ja-JP" altLang="en-US" dirty="0" smtClean="0">
                <a:latin typeface="ＭＳ Ｐ明朝" pitchFamily="18" charset="-128"/>
                <a:ea typeface="ＭＳ Ｐ明朝" pitchFamily="18" charset="-128"/>
              </a:rPr>
              <a:t>は「誘導尋問」をしてはならない（刑訴規則１９９条の３）</a:t>
            </a:r>
            <a:endParaRPr lang="en-US" altLang="ja-JP" dirty="0" smtClean="0">
              <a:latin typeface="ＭＳ Ｐ明朝" pitchFamily="18" charset="-128"/>
              <a:ea typeface="ＭＳ Ｐ明朝" pitchFamily="18" charset="-128"/>
            </a:endParaRPr>
          </a:p>
          <a:p>
            <a:r>
              <a:rPr kumimoji="1" lang="ja-JP" altLang="en-US" dirty="0">
                <a:latin typeface="ＭＳ Ｐ明朝" pitchFamily="18" charset="-128"/>
                <a:ea typeface="ＭＳ Ｐ明朝" pitchFamily="18" charset="-128"/>
              </a:rPr>
              <a:t>反対尋問で</a:t>
            </a:r>
            <a:r>
              <a:rPr kumimoji="1" lang="ja-JP" altLang="en-US" dirty="0" smtClean="0">
                <a:latin typeface="ＭＳ Ｐ明朝" pitchFamily="18" charset="-128"/>
                <a:ea typeface="ＭＳ Ｐ明朝" pitchFamily="18" charset="-128"/>
              </a:rPr>
              <a:t>は「必要があるときは」誘導尋問が許される（刑訴規則１９９条の４）</a:t>
            </a:r>
            <a:endParaRPr kumimoji="1" lang="en-US" altLang="ja-JP" dirty="0" smtClean="0">
              <a:latin typeface="ＭＳ Ｐ明朝" pitchFamily="18" charset="-128"/>
              <a:ea typeface="ＭＳ Ｐ明朝" pitchFamily="18" charset="-128"/>
            </a:endParaRPr>
          </a:p>
          <a:p>
            <a:r>
              <a:rPr lang="ja-JP" altLang="en-US" dirty="0" smtClean="0">
                <a:latin typeface="ＭＳ Ｐ明朝" pitchFamily="18" charset="-128"/>
                <a:ea typeface="ＭＳ Ｐ明朝" pitchFamily="18" charset="-128"/>
              </a:rPr>
              <a:t>「尋問するに当たっては、できる限り個別的かつ具体的で簡潔な尋問によらなければならない</a:t>
            </a:r>
            <a:r>
              <a:rPr lang="ja-JP" altLang="en-US" dirty="0">
                <a:latin typeface="ＭＳ Ｐ明朝" pitchFamily="18" charset="-128"/>
                <a:ea typeface="ＭＳ Ｐ明朝" pitchFamily="18" charset="-128"/>
              </a:rPr>
              <a:t>」</a:t>
            </a:r>
            <a:r>
              <a:rPr lang="ja-JP" altLang="en-US" dirty="0" smtClean="0">
                <a:latin typeface="ＭＳ Ｐ明朝" pitchFamily="18" charset="-128"/>
                <a:ea typeface="ＭＳ Ｐ明朝" pitchFamily="18" charset="-128"/>
              </a:rPr>
              <a:t>（刑訴規則１９９条の１３）</a:t>
            </a:r>
            <a:endParaRPr lang="en-US" altLang="ja-JP" dirty="0" smtClean="0">
              <a:latin typeface="ＭＳ Ｐ明朝" pitchFamily="18" charset="-128"/>
              <a:ea typeface="ＭＳ Ｐ明朝" pitchFamily="18" charset="-128"/>
            </a:endParaRPr>
          </a:p>
          <a:p>
            <a:r>
              <a:rPr kumimoji="1" lang="ja-JP" altLang="en-US" dirty="0" smtClean="0">
                <a:latin typeface="ＭＳ Ｐ明朝" pitchFamily="18" charset="-128"/>
                <a:ea typeface="ＭＳ Ｐ明朝" pitchFamily="18" charset="-128"/>
              </a:rPr>
              <a:t>禁じられる尋問＝威嚇的、侮辱的、重複す</a:t>
            </a:r>
            <a:r>
              <a:rPr lang="ja-JP" altLang="en-US" dirty="0">
                <a:latin typeface="ＭＳ Ｐ明朝" pitchFamily="18" charset="-128"/>
                <a:ea typeface="ＭＳ Ｐ明朝" pitchFamily="18" charset="-128"/>
              </a:rPr>
              <a:t>る</a:t>
            </a:r>
            <a:r>
              <a:rPr lang="ja-JP" altLang="en-US" dirty="0" smtClean="0">
                <a:latin typeface="ＭＳ Ｐ明朝" pitchFamily="18" charset="-128"/>
                <a:ea typeface="ＭＳ Ｐ明朝" pitchFamily="18" charset="-128"/>
              </a:rPr>
              <a:t>、意見を求め議論にわたる、証人が直接経験しなかった事実についての尋問</a:t>
            </a:r>
            <a:endParaRPr kumimoji="1" lang="ja-JP" altLang="en-US" dirty="0">
              <a:latin typeface="ＭＳ Ｐ明朝" pitchFamily="18" charset="-128"/>
              <a:ea typeface="ＭＳ Ｐ明朝" pitchFamily="18" charset="-128"/>
            </a:endParaRPr>
          </a:p>
        </p:txBody>
      </p:sp>
      <p:sp>
        <p:nvSpPr>
          <p:cNvPr id="4" name="スライド番号プレースホルダー 3"/>
          <p:cNvSpPr>
            <a:spLocks noGrp="1"/>
          </p:cNvSpPr>
          <p:nvPr>
            <p:ph type="sldNum" sz="quarter" idx="12"/>
          </p:nvPr>
        </p:nvSpPr>
        <p:spPr/>
        <p:txBody>
          <a:bodyPr/>
          <a:lstStyle/>
          <a:p>
            <a:fld id="{33CB94B4-D78D-4E5F-A53F-52501A791B60}" type="slidenum">
              <a:rPr kumimoji="1" lang="ja-JP" altLang="en-US" smtClean="0"/>
              <a:t>4</a:t>
            </a:fld>
            <a:endParaRPr kumimoji="1" lang="ja-JP" altLang="en-US"/>
          </a:p>
        </p:txBody>
      </p:sp>
    </p:spTree>
    <p:extLst>
      <p:ext uri="{BB962C8B-B14F-4D97-AF65-F5344CB8AC3E}">
        <p14:creationId xmlns:p14="http://schemas.microsoft.com/office/powerpoint/2010/main" val="17060195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「誘導尋問」の法的性格</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latin typeface="ＭＳ Ｐ明朝" pitchFamily="18" charset="-128"/>
                <a:ea typeface="ＭＳ Ｐ明朝" pitchFamily="18" charset="-128"/>
              </a:rPr>
              <a:t>法的定義はない</a:t>
            </a:r>
            <a:endParaRPr kumimoji="1" lang="en-US" altLang="ja-JP" dirty="0" smtClean="0">
              <a:latin typeface="ＭＳ Ｐ明朝" pitchFamily="18" charset="-128"/>
              <a:ea typeface="ＭＳ Ｐ明朝" pitchFamily="18" charset="-128"/>
            </a:endParaRPr>
          </a:p>
          <a:p>
            <a:endParaRPr kumimoji="1" lang="en-US" altLang="ja-JP" dirty="0" smtClean="0">
              <a:latin typeface="ＭＳ Ｐ明朝" pitchFamily="18" charset="-128"/>
              <a:ea typeface="ＭＳ Ｐ明朝" pitchFamily="18" charset="-128"/>
            </a:endParaRPr>
          </a:p>
          <a:p>
            <a:r>
              <a:rPr kumimoji="1" lang="ja-JP" altLang="en-US" dirty="0" smtClean="0">
                <a:latin typeface="ＭＳ Ｐ明朝" pitchFamily="18" charset="-128"/>
                <a:ea typeface="ＭＳ Ｐ明朝" pitchFamily="18" charset="-128"/>
              </a:rPr>
              <a:t>形式的には「イエス</a:t>
            </a:r>
            <a:r>
              <a:rPr kumimoji="1" lang="en-US" altLang="ja-JP" dirty="0" smtClean="0">
                <a:latin typeface="ＭＳ Ｐ明朝" pitchFamily="18" charset="-128"/>
                <a:ea typeface="ＭＳ Ｐ明朝" pitchFamily="18" charset="-128"/>
              </a:rPr>
              <a:t>/</a:t>
            </a:r>
            <a:r>
              <a:rPr kumimoji="1" lang="ja-JP" altLang="en-US" dirty="0" smtClean="0">
                <a:latin typeface="ＭＳ Ｐ明朝" pitchFamily="18" charset="-128"/>
                <a:ea typeface="ＭＳ Ｐ明朝" pitchFamily="18" charset="-128"/>
              </a:rPr>
              <a:t>ノー」で答えられる尋問。実質的には質問の中で答えを示唆する質問（秋田２００９：１８５）</a:t>
            </a:r>
            <a:endParaRPr kumimoji="1" lang="en-US" altLang="ja-JP" dirty="0" smtClean="0">
              <a:latin typeface="ＭＳ Ｐ明朝" pitchFamily="18" charset="-128"/>
              <a:ea typeface="ＭＳ Ｐ明朝" pitchFamily="18" charset="-128"/>
            </a:endParaRPr>
          </a:p>
          <a:p>
            <a:pPr lvl="1"/>
            <a:r>
              <a:rPr lang="en-US" altLang="ja-JP" dirty="0" err="1" smtClean="0">
                <a:latin typeface="ＭＳ Ｐ明朝" pitchFamily="18" charset="-128"/>
                <a:ea typeface="ＭＳ Ｐ明朝" pitchFamily="18" charset="-128"/>
              </a:rPr>
              <a:t>Cf</a:t>
            </a:r>
            <a:r>
              <a:rPr lang="ja-JP" altLang="en-US" dirty="0">
                <a:latin typeface="ＭＳ Ｐ明朝" pitchFamily="18" charset="-128"/>
                <a:ea typeface="ＭＳ Ｐ明朝" pitchFamily="18" charset="-128"/>
              </a:rPr>
              <a:t>　</a:t>
            </a:r>
            <a:r>
              <a:rPr lang="ja-JP" altLang="en-US" dirty="0" smtClean="0">
                <a:latin typeface="ＭＳ Ｐ明朝" pitchFamily="18" charset="-128"/>
                <a:ea typeface="ＭＳ Ｐ明朝" pitchFamily="18" charset="-128"/>
              </a:rPr>
              <a:t>「誤導尋問」：証拠に反する事実・評価を前提した質問</a:t>
            </a:r>
            <a:r>
              <a:rPr lang="en-US" altLang="ja-JP" dirty="0" smtClean="0">
                <a:latin typeface="ＭＳ Ｐ明朝" pitchFamily="18" charset="-128"/>
                <a:ea typeface="ＭＳ Ｐ明朝" pitchFamily="18" charset="-128"/>
              </a:rPr>
              <a:t>		</a:t>
            </a:r>
            <a:endParaRPr kumimoji="1" lang="ja-JP" altLang="en-US" dirty="0">
              <a:latin typeface="ＭＳ Ｐ明朝" pitchFamily="18" charset="-128"/>
              <a:ea typeface="ＭＳ Ｐ明朝" pitchFamily="18" charset="-128"/>
            </a:endParaRPr>
          </a:p>
        </p:txBody>
      </p:sp>
      <p:sp>
        <p:nvSpPr>
          <p:cNvPr id="4" name="スライド番号プレースホルダー 3"/>
          <p:cNvSpPr>
            <a:spLocks noGrp="1"/>
          </p:cNvSpPr>
          <p:nvPr>
            <p:ph type="sldNum" sz="quarter" idx="12"/>
          </p:nvPr>
        </p:nvSpPr>
        <p:spPr/>
        <p:txBody>
          <a:bodyPr/>
          <a:lstStyle/>
          <a:p>
            <a:fld id="{33CB94B4-D78D-4E5F-A53F-52501A791B60}" type="slidenum">
              <a:rPr kumimoji="1" lang="ja-JP" altLang="en-US" smtClean="0"/>
              <a:t>5</a:t>
            </a:fld>
            <a:endParaRPr kumimoji="1" lang="ja-JP" altLang="en-US"/>
          </a:p>
        </p:txBody>
      </p:sp>
    </p:spTree>
    <p:extLst>
      <p:ext uri="{BB962C8B-B14F-4D97-AF65-F5344CB8AC3E}">
        <p14:creationId xmlns:p14="http://schemas.microsoft.com/office/powerpoint/2010/main" val="17112915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「法廷尋問」の相互行為的性格</a:t>
            </a:r>
            <a:endParaRPr kumimoji="1" lang="ja-JP" altLang="en-US" dirty="0"/>
          </a:p>
        </p:txBody>
      </p:sp>
      <p:sp>
        <p:nvSpPr>
          <p:cNvPr id="3" name="コンテンツ プレースホルダー 2"/>
          <p:cNvSpPr>
            <a:spLocks noGrp="1"/>
          </p:cNvSpPr>
          <p:nvPr>
            <p:ph idx="1"/>
          </p:nvPr>
        </p:nvSpPr>
        <p:spPr/>
        <p:txBody>
          <a:bodyPr>
            <a:normAutofit fontScale="70000" lnSpcReduction="20000"/>
          </a:bodyPr>
          <a:lstStyle/>
          <a:p>
            <a:r>
              <a:rPr lang="ja-JP" altLang="en-US" dirty="0" smtClean="0"/>
              <a:t>発言順番タイプの事前割り当て</a:t>
            </a:r>
            <a:endParaRPr lang="en-US" altLang="ja-JP" dirty="0" smtClean="0"/>
          </a:p>
          <a:p>
            <a:pPr lvl="1"/>
            <a:r>
              <a:rPr lang="ja-JP" altLang="en-US" dirty="0"/>
              <a:t>質問と</a:t>
            </a:r>
            <a:r>
              <a:rPr lang="ja-JP" altLang="en-US" dirty="0" smtClean="0"/>
              <a:t>返答に限られている（それ以上のことをやるにしても最低限質問と返答でなければならない）</a:t>
            </a:r>
            <a:endParaRPr lang="en-US" altLang="ja-JP" dirty="0" smtClean="0"/>
          </a:p>
          <a:p>
            <a:pPr lvl="1"/>
            <a:r>
              <a:rPr lang="ja-JP" altLang="en-US" dirty="0"/>
              <a:t>すべての質問が許されるわけでは</a:t>
            </a:r>
            <a:r>
              <a:rPr lang="ja-JP" altLang="en-US" dirty="0" smtClean="0"/>
              <a:t>ない（反復、伝聞、侮辱的など）</a:t>
            </a:r>
            <a:endParaRPr lang="en-US" altLang="ja-JP" dirty="0" smtClean="0"/>
          </a:p>
          <a:p>
            <a:r>
              <a:rPr lang="ja-JP" altLang="en-US" dirty="0"/>
              <a:t>発言</a:t>
            </a:r>
            <a:r>
              <a:rPr lang="ja-JP" altLang="en-US" dirty="0" smtClean="0"/>
              <a:t>順番の順序が固定</a:t>
            </a:r>
            <a:endParaRPr lang="en-US" altLang="ja-JP" dirty="0" smtClean="0"/>
          </a:p>
          <a:p>
            <a:pPr lvl="1"/>
            <a:r>
              <a:rPr lang="ja-JP" altLang="en-US" dirty="0" smtClean="0"/>
              <a:t>弁護士</a:t>
            </a:r>
            <a:r>
              <a:rPr lang="ja-JP" altLang="en-US" dirty="0"/>
              <a:t>が</a:t>
            </a:r>
            <a:r>
              <a:rPr lang="ja-JP" altLang="en-US" dirty="0" smtClean="0"/>
              <a:t>質問、証人が返答の一方向（</a:t>
            </a:r>
            <a:r>
              <a:rPr lang="en-US" altLang="ja-JP" dirty="0" smtClean="0"/>
              <a:t>A-B,A-B</a:t>
            </a:r>
            <a:r>
              <a:rPr lang="ja-JP" altLang="en-US" dirty="0" smtClean="0"/>
              <a:t>・・・）</a:t>
            </a:r>
            <a:endParaRPr lang="en-US" altLang="ja-JP" dirty="0" smtClean="0"/>
          </a:p>
          <a:p>
            <a:pPr lvl="2"/>
            <a:r>
              <a:rPr lang="ja-JP" altLang="en-US" dirty="0" smtClean="0"/>
              <a:t>例外：証人による修復の開始（聞き返し・・・）</a:t>
            </a:r>
            <a:endParaRPr lang="en-US" altLang="ja-JP" dirty="0" smtClean="0"/>
          </a:p>
          <a:p>
            <a:pPr lvl="1"/>
            <a:r>
              <a:rPr lang="ja-JP" altLang="en-US" dirty="0" smtClean="0"/>
              <a:t>弁護士が自己選択して、証人は他者選択される</a:t>
            </a:r>
            <a:endParaRPr lang="en-US" altLang="ja-JP" dirty="0" smtClean="0"/>
          </a:p>
          <a:p>
            <a:r>
              <a:rPr lang="ja-JP" altLang="en-US" dirty="0" smtClean="0"/>
              <a:t>参与者の人数が固定</a:t>
            </a:r>
            <a:endParaRPr lang="en-US" altLang="ja-JP" dirty="0" smtClean="0"/>
          </a:p>
          <a:p>
            <a:pPr lvl="1"/>
            <a:r>
              <a:rPr lang="ja-JP" altLang="en-US" dirty="0" smtClean="0"/>
              <a:t>２人</a:t>
            </a:r>
            <a:r>
              <a:rPr lang="ja-JP" altLang="en-US" dirty="0"/>
              <a:t>だけ</a:t>
            </a:r>
            <a:r>
              <a:rPr lang="ja-JP" altLang="en-US" dirty="0" smtClean="0"/>
              <a:t>が関与</a:t>
            </a:r>
            <a:endParaRPr lang="en-US" altLang="ja-JP" dirty="0" smtClean="0"/>
          </a:p>
          <a:p>
            <a:pPr lvl="1"/>
            <a:r>
              <a:rPr lang="ja-JP" altLang="en-US" dirty="0"/>
              <a:t>居合わせている</a:t>
            </a:r>
            <a:r>
              <a:rPr lang="ja-JP" altLang="en-US" dirty="0" smtClean="0"/>
              <a:t>が</a:t>
            </a:r>
            <a:r>
              <a:rPr lang="ja-JP" altLang="en-US" dirty="0"/>
              <a:t>参与</a:t>
            </a:r>
            <a:r>
              <a:rPr lang="ja-JP" altLang="en-US" dirty="0" smtClean="0"/>
              <a:t>しない参加者（傍聴人、裁判員・・・）</a:t>
            </a:r>
            <a:endParaRPr lang="en-US" altLang="ja-JP" dirty="0" smtClean="0"/>
          </a:p>
          <a:p>
            <a:pPr lvl="1"/>
            <a:r>
              <a:rPr lang="ja-JP" altLang="en-US" dirty="0" smtClean="0"/>
              <a:t>例外：相手方の異議申し立てと裁判官の判断</a:t>
            </a:r>
            <a:endParaRPr lang="en-US" altLang="ja-JP" dirty="0" smtClean="0"/>
          </a:p>
          <a:p>
            <a:r>
              <a:rPr lang="ja-JP" altLang="en-US" dirty="0" smtClean="0"/>
              <a:t>質問・返答の中でそのほかの活動を行う</a:t>
            </a:r>
            <a:endParaRPr lang="en-US" altLang="ja-JP" dirty="0" smtClean="0"/>
          </a:p>
          <a:p>
            <a:pPr lvl="1"/>
            <a:r>
              <a:rPr lang="ja-JP" altLang="en-US" dirty="0" smtClean="0"/>
              <a:t>非難、正当化、否認、反論、言い訳など</a:t>
            </a:r>
            <a:endParaRPr lang="en-US" altLang="ja-JP" dirty="0" smtClean="0"/>
          </a:p>
          <a:p>
            <a:pPr lvl="1"/>
            <a:endParaRPr lang="en-US" altLang="ja-JP" dirty="0" smtClean="0"/>
          </a:p>
          <a:p>
            <a:pPr lvl="1"/>
            <a:endParaRPr kumimoji="1" lang="ja-JP" altLang="en-US" dirty="0"/>
          </a:p>
        </p:txBody>
      </p:sp>
      <p:sp>
        <p:nvSpPr>
          <p:cNvPr id="4" name="スライド番号プレースホルダー 3"/>
          <p:cNvSpPr>
            <a:spLocks noGrp="1"/>
          </p:cNvSpPr>
          <p:nvPr>
            <p:ph type="sldNum" sz="quarter" idx="12"/>
          </p:nvPr>
        </p:nvSpPr>
        <p:spPr/>
        <p:txBody>
          <a:bodyPr/>
          <a:lstStyle/>
          <a:p>
            <a:fld id="{33CB94B4-D78D-4E5F-A53F-52501A791B60}" type="slidenum">
              <a:rPr kumimoji="1" lang="ja-JP" altLang="en-US" smtClean="0"/>
              <a:t>6</a:t>
            </a:fld>
            <a:endParaRPr kumimoji="1" lang="ja-JP" altLang="en-US"/>
          </a:p>
        </p:txBody>
      </p:sp>
    </p:spTree>
    <p:extLst>
      <p:ext uri="{BB962C8B-B14F-4D97-AF65-F5344CB8AC3E}">
        <p14:creationId xmlns:p14="http://schemas.microsoft.com/office/powerpoint/2010/main" val="28068387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「反対尋問」の相互行為的性格（１）</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r>
              <a:rPr kumimoji="1" lang="ja-JP" altLang="en-US" dirty="0" smtClean="0"/>
              <a:t>「質問</a:t>
            </a:r>
            <a:r>
              <a:rPr kumimoji="1" lang="en-US" altLang="ja-JP" dirty="0" smtClean="0"/>
              <a:t>(question)</a:t>
            </a:r>
            <a:r>
              <a:rPr kumimoji="1" lang="ja-JP" altLang="en-US" dirty="0" smtClean="0"/>
              <a:t>」</a:t>
            </a:r>
            <a:endParaRPr kumimoji="1" lang="en-US" altLang="ja-JP" dirty="0" smtClean="0"/>
          </a:p>
          <a:p>
            <a:pPr lvl="1"/>
            <a:r>
              <a:rPr lang="ja-JP" altLang="en-US" dirty="0"/>
              <a:t>質問形式を</a:t>
            </a:r>
            <a:r>
              <a:rPr lang="ja-JP" altLang="en-US" dirty="0" smtClean="0"/>
              <a:t>取らない質問もある。</a:t>
            </a:r>
            <a:r>
              <a:rPr kumimoji="1" lang="ja-JP" altLang="en-US" dirty="0" smtClean="0"/>
              <a:t>質問</a:t>
            </a:r>
            <a:r>
              <a:rPr kumimoji="1" lang="ja-JP" altLang="en-US" dirty="0"/>
              <a:t>形式だ</a:t>
            </a:r>
            <a:r>
              <a:rPr kumimoji="1" lang="ja-JP" altLang="en-US" dirty="0" smtClean="0"/>
              <a:t>が</a:t>
            </a:r>
            <a:r>
              <a:rPr kumimoji="1" lang="ja-JP" altLang="en-US" dirty="0"/>
              <a:t>質問しないものも</a:t>
            </a:r>
            <a:r>
              <a:rPr kumimoji="1" lang="ja-JP" altLang="en-US" dirty="0" smtClean="0"/>
              <a:t>ある。</a:t>
            </a:r>
            <a:endParaRPr kumimoji="1" lang="en-US" altLang="ja-JP" dirty="0" smtClean="0"/>
          </a:p>
          <a:p>
            <a:pPr lvl="1"/>
            <a:r>
              <a:rPr lang="ja-JP" altLang="en-US" dirty="0"/>
              <a:t>情報</a:t>
            </a:r>
            <a:r>
              <a:rPr lang="ja-JP" altLang="en-US" dirty="0" smtClean="0"/>
              <a:t>、</a:t>
            </a:r>
            <a:r>
              <a:rPr lang="ja-JP" altLang="en-US" dirty="0"/>
              <a:t>確認</a:t>
            </a:r>
            <a:r>
              <a:rPr lang="ja-JP" altLang="en-US" dirty="0" smtClean="0"/>
              <a:t>、行為</a:t>
            </a:r>
            <a:r>
              <a:rPr lang="ja-JP" altLang="en-US" dirty="0"/>
              <a:t>を</a:t>
            </a:r>
            <a:r>
              <a:rPr lang="ja-JP" altLang="en-US" dirty="0" smtClean="0"/>
              <a:t>求めるもの（として扱われ）</a:t>
            </a:r>
            <a:r>
              <a:rPr lang="en-US" altLang="ja-JP" dirty="0" smtClean="0"/>
              <a:t>[</a:t>
            </a:r>
            <a:r>
              <a:rPr lang="ja-JP" altLang="en-US" dirty="0" smtClean="0"/>
              <a:t>機能的側面」、かつ、受け手が応答するための順番スロットを生み出すもの</a:t>
            </a:r>
            <a:r>
              <a:rPr lang="en-US" altLang="ja-JP" dirty="0" smtClean="0"/>
              <a:t>[</a:t>
            </a:r>
            <a:r>
              <a:rPr lang="ja-JP" altLang="en-US" dirty="0" smtClean="0"/>
              <a:t>シークエンス的側面</a:t>
            </a:r>
            <a:r>
              <a:rPr lang="en-US" altLang="ja-JP" dirty="0" smtClean="0"/>
              <a:t>]</a:t>
            </a:r>
          </a:p>
          <a:p>
            <a:r>
              <a:rPr lang="ja-JP" altLang="en-US" dirty="0" smtClean="0"/>
              <a:t>「返答</a:t>
            </a:r>
            <a:r>
              <a:rPr lang="en-US" altLang="ja-JP" dirty="0" smtClean="0"/>
              <a:t>(answer)</a:t>
            </a:r>
            <a:r>
              <a:rPr lang="ja-JP" altLang="en-US" dirty="0" smtClean="0"/>
              <a:t>」</a:t>
            </a:r>
            <a:endParaRPr lang="en-US" altLang="ja-JP" dirty="0" smtClean="0"/>
          </a:p>
          <a:p>
            <a:pPr lvl="1"/>
            <a:r>
              <a:rPr lang="ja-JP" altLang="en-US" dirty="0"/>
              <a:t>典型的</a:t>
            </a:r>
            <a:r>
              <a:rPr lang="ja-JP" altLang="en-US" dirty="0" smtClean="0"/>
              <a:t>な</a:t>
            </a:r>
            <a:r>
              <a:rPr lang="ja-JP" altLang="en-US" dirty="0"/>
              <a:t>質問形式は</a:t>
            </a:r>
            <a:r>
              <a:rPr lang="ja-JP" altLang="en-US" dirty="0" smtClean="0"/>
              <a:t>ない。発話が「返答」として聞かれるのは連鎖上の位置が重要。</a:t>
            </a:r>
            <a:endParaRPr lang="en-US" altLang="ja-JP" dirty="0" smtClean="0"/>
          </a:p>
          <a:p>
            <a:pPr lvl="1"/>
            <a:r>
              <a:rPr lang="ja-JP" altLang="en-US" dirty="0" smtClean="0"/>
              <a:t>応答</a:t>
            </a:r>
            <a:r>
              <a:rPr lang="en-US" altLang="ja-JP" dirty="0" smtClean="0"/>
              <a:t>(response)</a:t>
            </a:r>
            <a:r>
              <a:rPr lang="ja-JP" altLang="en-US" dirty="0" smtClean="0"/>
              <a:t>がない場合もある</a:t>
            </a:r>
            <a:endParaRPr lang="en-US" altLang="ja-JP" dirty="0" smtClean="0"/>
          </a:p>
          <a:p>
            <a:pPr lvl="1"/>
            <a:r>
              <a:rPr lang="ja-JP" altLang="en-US" dirty="0"/>
              <a:t>返答では</a:t>
            </a:r>
            <a:r>
              <a:rPr lang="ja-JP" altLang="en-US" dirty="0" smtClean="0"/>
              <a:t>ない応答（</a:t>
            </a:r>
            <a:r>
              <a:rPr lang="en-US" altLang="ja-JP" dirty="0" smtClean="0"/>
              <a:t>non-answer response)</a:t>
            </a:r>
            <a:r>
              <a:rPr lang="ja-JP" altLang="en-US" dirty="0" smtClean="0"/>
              <a:t>もある</a:t>
            </a:r>
            <a:endParaRPr lang="en-US" altLang="ja-JP" dirty="0" smtClean="0"/>
          </a:p>
          <a:p>
            <a:endParaRPr kumimoji="1" lang="en-US" altLang="ja-JP" dirty="0" smtClean="0"/>
          </a:p>
          <a:p>
            <a:pPr lvl="1"/>
            <a:endParaRPr kumimoji="1" lang="ja-JP" altLang="en-US" dirty="0"/>
          </a:p>
        </p:txBody>
      </p:sp>
      <p:sp>
        <p:nvSpPr>
          <p:cNvPr id="4" name="スライド番号プレースホルダー 3"/>
          <p:cNvSpPr>
            <a:spLocks noGrp="1"/>
          </p:cNvSpPr>
          <p:nvPr>
            <p:ph type="sldNum" sz="quarter" idx="12"/>
          </p:nvPr>
        </p:nvSpPr>
        <p:spPr/>
        <p:txBody>
          <a:bodyPr/>
          <a:lstStyle/>
          <a:p>
            <a:fld id="{33CB94B4-D78D-4E5F-A53F-52501A791B60}" type="slidenum">
              <a:rPr kumimoji="1" lang="ja-JP" altLang="en-US" smtClean="0"/>
              <a:t>7</a:t>
            </a:fld>
            <a:endParaRPr kumimoji="1" lang="ja-JP" altLang="en-US" dirty="0"/>
          </a:p>
        </p:txBody>
      </p:sp>
    </p:spTree>
    <p:extLst>
      <p:ext uri="{BB962C8B-B14F-4D97-AF65-F5344CB8AC3E}">
        <p14:creationId xmlns:p14="http://schemas.microsoft.com/office/powerpoint/2010/main" val="37742804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「誘導尋問」の相互行為的性格（１）</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r>
              <a:rPr kumimoji="1" lang="ja-JP" altLang="en-US" dirty="0" smtClean="0"/>
              <a:t>「はい</a:t>
            </a:r>
            <a:r>
              <a:rPr kumimoji="1" lang="en-US" altLang="ja-JP" dirty="0" smtClean="0"/>
              <a:t>/</a:t>
            </a:r>
            <a:r>
              <a:rPr kumimoji="1" lang="ja-JP" altLang="en-US" dirty="0" smtClean="0"/>
              <a:t>いいえ」を求める質問（極性質問）</a:t>
            </a:r>
            <a:endParaRPr kumimoji="1" lang="en-US" altLang="ja-JP" dirty="0" smtClean="0"/>
          </a:p>
          <a:p>
            <a:pPr lvl="1"/>
            <a:r>
              <a:rPr lang="en-US" altLang="ja-JP" dirty="0" smtClean="0"/>
              <a:t>Yes/No</a:t>
            </a:r>
            <a:r>
              <a:rPr lang="ja-JP" altLang="en-US" dirty="0" smtClean="0"/>
              <a:t>　</a:t>
            </a:r>
            <a:r>
              <a:rPr lang="en-US" altLang="ja-JP" dirty="0" smtClean="0"/>
              <a:t>Interrogatives</a:t>
            </a:r>
            <a:r>
              <a:rPr lang="ja-JP" altLang="en-US" dirty="0" smtClean="0"/>
              <a:t>　（</a:t>
            </a:r>
            <a:r>
              <a:rPr lang="en-US" altLang="ja-JP" dirty="0" smtClean="0"/>
              <a:t>YNI)</a:t>
            </a:r>
            <a:endParaRPr kumimoji="1" lang="en-US" altLang="ja-JP" dirty="0" smtClean="0"/>
          </a:p>
          <a:p>
            <a:pPr lvl="1"/>
            <a:r>
              <a:rPr lang="ja-JP" altLang="en-US" dirty="0"/>
              <a:t>「</a:t>
            </a:r>
            <a:r>
              <a:rPr lang="ja-JP" altLang="en-US" dirty="0" smtClean="0"/>
              <a:t>はい</a:t>
            </a:r>
            <a:r>
              <a:rPr lang="en-US" altLang="ja-JP" dirty="0" smtClean="0"/>
              <a:t>/</a:t>
            </a:r>
            <a:r>
              <a:rPr lang="ja-JP" altLang="en-US" dirty="0" smtClean="0"/>
              <a:t>いいえ」返答を適切な応答にする</a:t>
            </a:r>
            <a:endParaRPr lang="en-US" altLang="ja-JP" dirty="0" smtClean="0"/>
          </a:p>
          <a:p>
            <a:pPr lvl="1"/>
            <a:r>
              <a:rPr kumimoji="1" lang="ja-JP" altLang="en-US" dirty="0" smtClean="0"/>
              <a:t>受け手を限定的な選択状況におく（「同調的</a:t>
            </a:r>
            <a:r>
              <a:rPr kumimoji="1" lang="en-US" altLang="ja-JP" dirty="0" smtClean="0"/>
              <a:t>/</a:t>
            </a:r>
            <a:r>
              <a:rPr kumimoji="1" lang="ja-JP" altLang="en-US" dirty="0" smtClean="0"/>
              <a:t>非同調的」返答）</a:t>
            </a:r>
            <a:endParaRPr kumimoji="1" lang="en-US" altLang="ja-JP" dirty="0" smtClean="0"/>
          </a:p>
          <a:p>
            <a:pPr lvl="1"/>
            <a:endParaRPr lang="en-US" altLang="ja-JP" dirty="0"/>
          </a:p>
          <a:p>
            <a:r>
              <a:rPr kumimoji="1" lang="ja-JP" altLang="en-US" dirty="0" smtClean="0"/>
              <a:t>「優先的</a:t>
            </a:r>
            <a:r>
              <a:rPr kumimoji="1" lang="en-US" altLang="ja-JP" dirty="0" smtClean="0"/>
              <a:t>(preferred)</a:t>
            </a:r>
            <a:r>
              <a:rPr kumimoji="1" lang="ja-JP" altLang="en-US" dirty="0" smtClean="0"/>
              <a:t>」な返答</a:t>
            </a:r>
            <a:r>
              <a:rPr lang="ja-JP" altLang="en-US" dirty="0" smtClean="0"/>
              <a:t>を強く期待させる</a:t>
            </a:r>
            <a:endParaRPr lang="en-US" altLang="ja-JP" dirty="0" smtClean="0"/>
          </a:p>
          <a:p>
            <a:pPr lvl="1"/>
            <a:r>
              <a:rPr kumimoji="1" lang="ja-JP" altLang="en-US" dirty="0"/>
              <a:t>一般</a:t>
            </a:r>
            <a:r>
              <a:rPr kumimoji="1" lang="ja-JP" altLang="en-US" dirty="0" smtClean="0"/>
              <a:t>に「同意」が優先的で「非同意」は非優先的</a:t>
            </a:r>
            <a:endParaRPr kumimoji="1" lang="en-US" altLang="ja-JP" dirty="0" smtClean="0"/>
          </a:p>
          <a:p>
            <a:pPr lvl="2"/>
            <a:r>
              <a:rPr lang="ja-JP" altLang="en-US" dirty="0"/>
              <a:t>「</a:t>
            </a:r>
            <a:r>
              <a:rPr lang="ja-JP" altLang="en-US" dirty="0" smtClean="0"/>
              <a:t>誘い」に対して「受諾」が優先的、「拒絶」は非優先的</a:t>
            </a:r>
            <a:endParaRPr lang="en-US" altLang="ja-JP" dirty="0" smtClean="0"/>
          </a:p>
          <a:p>
            <a:r>
              <a:rPr kumimoji="1" lang="ja-JP" altLang="en-US" dirty="0"/>
              <a:t>したがって</a:t>
            </a:r>
            <a:r>
              <a:rPr kumimoji="1" lang="ja-JP" altLang="en-US" dirty="0" smtClean="0"/>
              <a:t>、「誘導尋問」とは、「優先的な返答を強く期待させる極性質問」</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33CB94B4-D78D-4E5F-A53F-52501A791B60}" type="slidenum">
              <a:rPr kumimoji="1" lang="ja-JP" altLang="en-US" smtClean="0"/>
              <a:t>8</a:t>
            </a:fld>
            <a:endParaRPr kumimoji="1" lang="ja-JP" altLang="en-US"/>
          </a:p>
        </p:txBody>
      </p:sp>
    </p:spTree>
    <p:extLst>
      <p:ext uri="{BB962C8B-B14F-4D97-AF65-F5344CB8AC3E}">
        <p14:creationId xmlns:p14="http://schemas.microsoft.com/office/powerpoint/2010/main" val="27998234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誘導尋問に対する</a:t>
            </a:r>
            <a:r>
              <a:rPr lang="ja-JP" altLang="en-US" dirty="0" smtClean="0"/>
              <a:t>「返答」の性格</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r>
              <a:rPr kumimoji="1" lang="ja-JP" altLang="en-US" dirty="0" smtClean="0">
                <a:latin typeface="ＭＳ Ｐ明朝" pitchFamily="18" charset="-128"/>
                <a:ea typeface="ＭＳ Ｐ明朝" pitchFamily="18" charset="-128"/>
              </a:rPr>
              <a:t>質問タイプへの整合性</a:t>
            </a:r>
            <a:endParaRPr kumimoji="1" lang="en-US" altLang="ja-JP" dirty="0" smtClean="0">
              <a:latin typeface="ＭＳ Ｐ明朝" pitchFamily="18" charset="-128"/>
              <a:ea typeface="ＭＳ Ｐ明朝" pitchFamily="18" charset="-128"/>
            </a:endParaRPr>
          </a:p>
          <a:p>
            <a:pPr lvl="1"/>
            <a:r>
              <a:rPr kumimoji="1" lang="ja-JP" altLang="en-US" dirty="0" smtClean="0">
                <a:latin typeface="ＭＳ Ｐ明朝" pitchFamily="18" charset="-128"/>
                <a:ea typeface="ＭＳ Ｐ明朝" pitchFamily="18" charset="-128"/>
              </a:rPr>
              <a:t>質問タイプ整合的返答</a:t>
            </a:r>
            <a:r>
              <a:rPr lang="en-US" altLang="ja-JP" dirty="0" smtClean="0">
                <a:latin typeface="ＭＳ Ｐ明朝" pitchFamily="18" charset="-128"/>
                <a:ea typeface="ＭＳ Ｐ明朝" pitchFamily="18" charset="-128"/>
              </a:rPr>
              <a:t>(type-conforming answer</a:t>
            </a:r>
            <a:r>
              <a:rPr lang="ja-JP" altLang="en-US" dirty="0" smtClean="0">
                <a:latin typeface="ＭＳ Ｐ明朝" pitchFamily="18" charset="-128"/>
                <a:ea typeface="ＭＳ Ｐ明朝" pitchFamily="18" charset="-128"/>
              </a:rPr>
              <a:t>：</a:t>
            </a:r>
            <a:r>
              <a:rPr lang="en-US" altLang="ja-JP" dirty="0" smtClean="0">
                <a:latin typeface="ＭＳ Ｐ明朝" pitchFamily="18" charset="-128"/>
                <a:ea typeface="ＭＳ Ｐ明朝" pitchFamily="18" charset="-128"/>
              </a:rPr>
              <a:t>TCA)</a:t>
            </a:r>
          </a:p>
          <a:p>
            <a:pPr lvl="2"/>
            <a:r>
              <a:rPr kumimoji="1" lang="ja-JP" altLang="en-US" dirty="0" smtClean="0">
                <a:latin typeface="ＭＳ Ｐ明朝" pitchFamily="18" charset="-128"/>
                <a:ea typeface="ＭＳ Ｐ明朝" pitchFamily="18" charset="-128"/>
              </a:rPr>
              <a:t>「はい</a:t>
            </a:r>
            <a:r>
              <a:rPr kumimoji="1" lang="en-US" altLang="ja-JP" dirty="0" smtClean="0">
                <a:latin typeface="ＭＳ Ｐ明朝" pitchFamily="18" charset="-128"/>
                <a:ea typeface="ＭＳ Ｐ明朝" pitchFamily="18" charset="-128"/>
              </a:rPr>
              <a:t>/</a:t>
            </a:r>
            <a:r>
              <a:rPr kumimoji="1" lang="ja-JP" altLang="en-US" dirty="0" smtClean="0">
                <a:latin typeface="ＭＳ Ｐ明朝" pitchFamily="18" charset="-128"/>
                <a:ea typeface="ＭＳ Ｐ明朝" pitchFamily="18" charset="-128"/>
              </a:rPr>
              <a:t>いいえ」標識がある返答（はい、うん、いいえ、いや）</a:t>
            </a:r>
            <a:endParaRPr kumimoji="1" lang="en-US" altLang="ja-JP" dirty="0" smtClean="0">
              <a:latin typeface="ＭＳ Ｐ明朝" pitchFamily="18" charset="-128"/>
              <a:ea typeface="ＭＳ Ｐ明朝" pitchFamily="18" charset="-128"/>
            </a:endParaRPr>
          </a:p>
          <a:p>
            <a:pPr lvl="1"/>
            <a:r>
              <a:rPr lang="ja-JP" altLang="en-US" dirty="0">
                <a:latin typeface="ＭＳ Ｐ明朝" pitchFamily="18" charset="-128"/>
                <a:ea typeface="ＭＳ Ｐ明朝" pitchFamily="18" charset="-128"/>
              </a:rPr>
              <a:t>質問</a:t>
            </a:r>
            <a:r>
              <a:rPr lang="ja-JP" altLang="en-US" dirty="0" smtClean="0">
                <a:latin typeface="ＭＳ Ｐ明朝" pitchFamily="18" charset="-128"/>
                <a:ea typeface="ＭＳ Ｐ明朝" pitchFamily="18" charset="-128"/>
              </a:rPr>
              <a:t>タイプ非整合的返答（</a:t>
            </a:r>
            <a:r>
              <a:rPr lang="en-US" altLang="ja-JP" dirty="0" smtClean="0">
                <a:latin typeface="ＭＳ Ｐ明朝" pitchFamily="18" charset="-128"/>
                <a:ea typeface="ＭＳ Ｐ明朝" pitchFamily="18" charset="-128"/>
              </a:rPr>
              <a:t>type-nonconforming answer</a:t>
            </a:r>
            <a:r>
              <a:rPr lang="ja-JP" altLang="en-US" dirty="0" smtClean="0">
                <a:latin typeface="ＭＳ Ｐ明朝" pitchFamily="18" charset="-128"/>
                <a:ea typeface="ＭＳ Ｐ明朝" pitchFamily="18" charset="-128"/>
              </a:rPr>
              <a:t>：</a:t>
            </a:r>
            <a:r>
              <a:rPr lang="en-US" altLang="ja-JP" dirty="0" smtClean="0">
                <a:latin typeface="ＭＳ Ｐ明朝" pitchFamily="18" charset="-128"/>
                <a:ea typeface="ＭＳ Ｐ明朝" pitchFamily="18" charset="-128"/>
              </a:rPr>
              <a:t>TNA)</a:t>
            </a:r>
          </a:p>
          <a:p>
            <a:pPr lvl="2"/>
            <a:r>
              <a:rPr lang="en-US" altLang="ja-JP" dirty="0" smtClean="0">
                <a:latin typeface="ＭＳ Ｐ明朝" pitchFamily="18" charset="-128"/>
                <a:ea typeface="ＭＳ Ｐ明朝" pitchFamily="18" charset="-128"/>
              </a:rPr>
              <a:t>YNI</a:t>
            </a:r>
            <a:r>
              <a:rPr lang="ja-JP" altLang="en-US" dirty="0" smtClean="0">
                <a:latin typeface="ＭＳ Ｐ明朝" pitchFamily="18" charset="-128"/>
                <a:ea typeface="ＭＳ Ｐ明朝" pitchFamily="18" charset="-128"/>
              </a:rPr>
              <a:t>が設定する応答条件を受け入れず、逸脱、抵抗する</a:t>
            </a:r>
            <a:endParaRPr lang="en-US" altLang="ja-JP" dirty="0" smtClean="0">
              <a:latin typeface="ＭＳ Ｐ明朝" pitchFamily="18" charset="-128"/>
              <a:ea typeface="ＭＳ Ｐ明朝" pitchFamily="18" charset="-128"/>
            </a:endParaRPr>
          </a:p>
          <a:p>
            <a:pPr lvl="2"/>
            <a:r>
              <a:rPr lang="ja-JP" altLang="en-US" dirty="0" smtClean="0">
                <a:latin typeface="ＭＳ Ｐ明朝" pitchFamily="18" charset="-128"/>
                <a:ea typeface="ＭＳ Ｐ明朝" pitchFamily="18" charset="-128"/>
              </a:rPr>
              <a:t>例：一部リピート（</a:t>
            </a:r>
            <a:r>
              <a:rPr lang="en-US" altLang="ja-JP" dirty="0" smtClean="0">
                <a:latin typeface="ＭＳ Ｐ明朝" pitchFamily="18" charset="-128"/>
                <a:ea typeface="ＭＳ Ｐ明朝" pitchFamily="18" charset="-128"/>
              </a:rPr>
              <a:t>A:</a:t>
            </a:r>
            <a:r>
              <a:rPr lang="ja-JP" altLang="en-US" dirty="0" smtClean="0">
                <a:latin typeface="ＭＳ Ｐ明朝" pitchFamily="18" charset="-128"/>
                <a:ea typeface="ＭＳ Ｐ明朝" pitchFamily="18" charset="-128"/>
              </a:rPr>
              <a:t>ミニスカート流行ったでしょう？</a:t>
            </a:r>
            <a:r>
              <a:rPr lang="en-US" altLang="ja-JP" dirty="0" smtClean="0">
                <a:latin typeface="ＭＳ Ｐ明朝" pitchFamily="18" charset="-128"/>
                <a:ea typeface="ＭＳ Ｐ明朝" pitchFamily="18" charset="-128"/>
              </a:rPr>
              <a:t>B:</a:t>
            </a:r>
            <a:r>
              <a:rPr lang="ja-JP" altLang="en-US" dirty="0" smtClean="0">
                <a:latin typeface="ＭＳ Ｐ明朝" pitchFamily="18" charset="-128"/>
                <a:ea typeface="ＭＳ Ｐ明朝" pitchFamily="18" charset="-128"/>
              </a:rPr>
              <a:t>流行った。）</a:t>
            </a:r>
            <a:endParaRPr lang="en-US" altLang="ja-JP" dirty="0" smtClean="0">
              <a:latin typeface="ＭＳ Ｐ明朝" pitchFamily="18" charset="-128"/>
              <a:ea typeface="ＭＳ Ｐ明朝" pitchFamily="18" charset="-128"/>
            </a:endParaRPr>
          </a:p>
          <a:p>
            <a:pPr lvl="2"/>
            <a:r>
              <a:rPr kumimoji="1" lang="ja-JP" altLang="en-US" dirty="0" smtClean="0">
                <a:latin typeface="ＭＳ Ｐ明朝" pitchFamily="18" charset="-128"/>
                <a:ea typeface="ＭＳ Ｐ明朝" pitchFamily="18" charset="-128"/>
              </a:rPr>
              <a:t>例：変形返答（</a:t>
            </a:r>
            <a:r>
              <a:rPr kumimoji="1" lang="en-US" altLang="ja-JP" dirty="0" smtClean="0">
                <a:latin typeface="ＭＳ Ｐ明朝" pitchFamily="18" charset="-128"/>
                <a:ea typeface="ＭＳ Ｐ明朝" pitchFamily="18" charset="-128"/>
              </a:rPr>
              <a:t>A:</a:t>
            </a:r>
            <a:r>
              <a:rPr kumimoji="1" lang="ja-JP" altLang="en-US" dirty="0" smtClean="0">
                <a:latin typeface="ＭＳ Ｐ明朝" pitchFamily="18" charset="-128"/>
                <a:ea typeface="ＭＳ Ｐ明朝" pitchFamily="18" charset="-128"/>
              </a:rPr>
              <a:t>いつも遅刻ばっ</a:t>
            </a:r>
            <a:r>
              <a:rPr lang="ja-JP" altLang="en-US" dirty="0" smtClean="0">
                <a:latin typeface="ＭＳ Ｐ明朝" pitchFamily="18" charset="-128"/>
                <a:ea typeface="ＭＳ Ｐ明朝" pitchFamily="18" charset="-128"/>
              </a:rPr>
              <a:t>かり？</a:t>
            </a:r>
            <a:r>
              <a:rPr lang="en-US" altLang="ja-JP" dirty="0" smtClean="0">
                <a:latin typeface="ＭＳ Ｐ明朝" pitchFamily="18" charset="-128"/>
                <a:ea typeface="ＭＳ Ｐ明朝" pitchFamily="18" charset="-128"/>
              </a:rPr>
              <a:t>B:</a:t>
            </a:r>
            <a:r>
              <a:rPr lang="ja-JP" altLang="en-US" dirty="0" smtClean="0">
                <a:latin typeface="ＭＳ Ｐ明朝" pitchFamily="18" charset="-128"/>
                <a:ea typeface="ＭＳ Ｐ明朝" pitchFamily="18" charset="-128"/>
              </a:rPr>
              <a:t>ぎりぎりに起きていく）</a:t>
            </a:r>
            <a:r>
              <a:rPr lang="en-US" altLang="ja-JP" dirty="0" smtClean="0">
                <a:latin typeface="ＭＳ Ｐ明朝" pitchFamily="18" charset="-128"/>
                <a:ea typeface="ＭＳ Ｐ明朝" pitchFamily="18" charset="-128"/>
              </a:rPr>
              <a:t>[</a:t>
            </a:r>
            <a:r>
              <a:rPr lang="en-US" altLang="ja-JP" dirty="0" err="1" smtClean="0">
                <a:latin typeface="ＭＳ Ｐ明朝" pitchFamily="18" charset="-128"/>
                <a:ea typeface="ＭＳ Ｐ明朝" pitchFamily="18" charset="-128"/>
              </a:rPr>
              <a:t>Stivers</a:t>
            </a:r>
            <a:r>
              <a:rPr lang="en-US" altLang="ja-JP" dirty="0" smtClean="0">
                <a:latin typeface="ＭＳ Ｐ明朝" pitchFamily="18" charset="-128"/>
                <a:ea typeface="ＭＳ Ｐ明朝" pitchFamily="18" charset="-128"/>
              </a:rPr>
              <a:t>]</a:t>
            </a:r>
          </a:p>
          <a:p>
            <a:pPr lvl="2"/>
            <a:r>
              <a:rPr lang="ja-JP" altLang="en-US" dirty="0" smtClean="0">
                <a:latin typeface="ＭＳ Ｐ明朝" pitchFamily="18" charset="-128"/>
                <a:ea typeface="ＭＳ Ｐ明朝" pitchFamily="18" charset="-128"/>
              </a:rPr>
              <a:t>例：間接返答（</a:t>
            </a:r>
            <a:r>
              <a:rPr lang="en-US" altLang="ja-JP" dirty="0" smtClean="0">
                <a:latin typeface="ＭＳ Ｐ明朝" pitchFamily="18" charset="-128"/>
                <a:ea typeface="ＭＳ Ｐ明朝" pitchFamily="18" charset="-128"/>
              </a:rPr>
              <a:t>A:</a:t>
            </a:r>
            <a:r>
              <a:rPr lang="ja-JP" altLang="en-US" dirty="0" smtClean="0">
                <a:latin typeface="ＭＳ Ｐ明朝" pitchFamily="18" charset="-128"/>
                <a:ea typeface="ＭＳ Ｐ明朝" pitchFamily="18" charset="-128"/>
              </a:rPr>
              <a:t>来週末はどう？</a:t>
            </a:r>
            <a:r>
              <a:rPr lang="en-US" altLang="ja-JP" dirty="0" smtClean="0">
                <a:latin typeface="ＭＳ Ｐ明朝" pitchFamily="18" charset="-128"/>
                <a:ea typeface="ＭＳ Ｐ明朝" pitchFamily="18" charset="-128"/>
              </a:rPr>
              <a:t>B</a:t>
            </a:r>
            <a:r>
              <a:rPr lang="ja-JP" altLang="en-US" dirty="0" smtClean="0">
                <a:latin typeface="ＭＳ Ｐ明朝" pitchFamily="18" charset="-128"/>
                <a:ea typeface="ＭＳ Ｐ明朝" pitchFamily="18" charset="-128"/>
              </a:rPr>
              <a:t>：休日でしょう。）（</a:t>
            </a:r>
            <a:r>
              <a:rPr lang="en-US" altLang="ja-JP" dirty="0" smtClean="0">
                <a:latin typeface="ＭＳ Ｐ明朝" pitchFamily="18" charset="-128"/>
                <a:ea typeface="ＭＳ Ｐ明朝" pitchFamily="18" charset="-128"/>
              </a:rPr>
              <a:t>A:</a:t>
            </a:r>
            <a:r>
              <a:rPr lang="ja-JP" altLang="en-US" dirty="0" smtClean="0">
                <a:latin typeface="ＭＳ Ｐ明朝" pitchFamily="18" charset="-128"/>
                <a:ea typeface="ＭＳ Ｐ明朝" pitchFamily="18" charset="-128"/>
              </a:rPr>
              <a:t>あなたは街のバーに行ったのですね？</a:t>
            </a:r>
            <a:r>
              <a:rPr lang="en-US" altLang="ja-JP" dirty="0" smtClean="0">
                <a:latin typeface="ＭＳ Ｐ明朝" pitchFamily="18" charset="-128"/>
                <a:ea typeface="ＭＳ Ｐ明朝" pitchFamily="18" charset="-128"/>
              </a:rPr>
              <a:t>B:</a:t>
            </a:r>
            <a:r>
              <a:rPr lang="ja-JP" altLang="en-US" dirty="0" smtClean="0">
                <a:latin typeface="ＭＳ Ｐ明朝" pitchFamily="18" charset="-128"/>
                <a:ea typeface="ＭＳ Ｐ明朝" pitchFamily="18" charset="-128"/>
              </a:rPr>
              <a:t>クラブです。）</a:t>
            </a:r>
            <a:endParaRPr lang="en-US" altLang="ja-JP" dirty="0" smtClean="0">
              <a:latin typeface="ＭＳ Ｐ明朝" pitchFamily="18" charset="-128"/>
              <a:ea typeface="ＭＳ Ｐ明朝" pitchFamily="18" charset="-128"/>
            </a:endParaRPr>
          </a:p>
          <a:p>
            <a:pPr lvl="2"/>
            <a:endParaRPr kumimoji="1" lang="en-US" altLang="ja-JP" dirty="0" smtClean="0">
              <a:latin typeface="ＭＳ Ｐ明朝" pitchFamily="18" charset="-128"/>
              <a:ea typeface="ＭＳ Ｐ明朝" pitchFamily="18" charset="-128"/>
            </a:endParaRPr>
          </a:p>
        </p:txBody>
      </p:sp>
      <p:sp>
        <p:nvSpPr>
          <p:cNvPr id="4" name="スライド番号プレースホルダー 3"/>
          <p:cNvSpPr>
            <a:spLocks noGrp="1"/>
          </p:cNvSpPr>
          <p:nvPr>
            <p:ph type="sldNum" sz="quarter" idx="12"/>
          </p:nvPr>
        </p:nvSpPr>
        <p:spPr/>
        <p:txBody>
          <a:bodyPr/>
          <a:lstStyle/>
          <a:p>
            <a:fld id="{33CB94B4-D78D-4E5F-A53F-52501A791B60}" type="slidenum">
              <a:rPr kumimoji="1" lang="ja-JP" altLang="en-US" smtClean="0"/>
              <a:t>9</a:t>
            </a:fld>
            <a:endParaRPr kumimoji="1" lang="ja-JP" altLang="en-US"/>
          </a:p>
        </p:txBody>
      </p:sp>
    </p:spTree>
    <p:extLst>
      <p:ext uri="{BB962C8B-B14F-4D97-AF65-F5344CB8AC3E}">
        <p14:creationId xmlns:p14="http://schemas.microsoft.com/office/powerpoint/2010/main" val="1557318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4294967295"/>
          </p:nvPr>
        </p:nvSpPr>
        <p:spPr>
          <a:xfrm>
            <a:off x="323528" y="332656"/>
            <a:ext cx="5976664" cy="6192688"/>
          </a:xfrm>
        </p:spPr>
        <p:txBody>
          <a:bodyPr>
            <a:noAutofit/>
          </a:bodyPr>
          <a:lstStyle/>
          <a:p>
            <a:r>
              <a:rPr lang="en-US" altLang="ja-JP" sz="1400" b="1" dirty="0">
                <a:latin typeface="+mn-ea"/>
                <a:hlinkClick r:id="rId2" action="ppaction://hlinkfile"/>
              </a:rPr>
              <a:t>(1) 22 v15 10:16:17</a:t>
            </a:r>
            <a:r>
              <a:rPr lang="ja-JP" altLang="en-US" sz="1400" b="1" dirty="0">
                <a:latin typeface="+mn-ea"/>
                <a:hlinkClick r:id="rId2" action="ppaction://hlinkfile"/>
              </a:rPr>
              <a:t>（弁護人による目撃証人への反対尋問</a:t>
            </a:r>
            <a:r>
              <a:rPr lang="ja-JP" altLang="en-US" sz="1400" b="1" dirty="0" smtClean="0">
                <a:latin typeface="+mn-ea"/>
                <a:hlinkClick r:id="rId2" action="ppaction://hlinkfile"/>
              </a:rPr>
              <a:t>）</a:t>
            </a:r>
            <a:endParaRPr lang="en-US" altLang="ja-JP" sz="1400" b="1" dirty="0" smtClean="0">
              <a:latin typeface="+mn-ea"/>
            </a:endParaRPr>
          </a:p>
          <a:p>
            <a:pPr>
              <a:lnSpc>
                <a:spcPts val="1400"/>
              </a:lnSpc>
              <a:buFont typeface="+mj-lt"/>
              <a:buAutoNum type="arabicPeriod"/>
            </a:pPr>
            <a:r>
              <a:rPr lang="ja-JP" altLang="en-US" sz="1400" dirty="0" smtClean="0">
                <a:latin typeface="+mn-ea"/>
              </a:rPr>
              <a:t>弁護士</a:t>
            </a:r>
            <a:r>
              <a:rPr lang="ja-JP" altLang="en-US" sz="1400" dirty="0">
                <a:latin typeface="+mn-ea"/>
              </a:rPr>
              <a:t>：   あなたは先ほど検察官の尋問に対して、段ボールがなぜ、</a:t>
            </a:r>
            <a:r>
              <a:rPr lang="ja-JP" altLang="en-US" sz="1400" dirty="0" smtClean="0">
                <a:latin typeface="+mn-ea"/>
              </a:rPr>
              <a:t>床</a:t>
            </a:r>
            <a:r>
              <a:rPr lang="en-US" altLang="ja-JP" sz="1400" dirty="0" smtClean="0">
                <a:latin typeface="+mn-ea"/>
              </a:rPr>
              <a:t>	</a:t>
            </a:r>
            <a:r>
              <a:rPr lang="ja-JP" altLang="en-US" sz="1400" dirty="0" smtClean="0">
                <a:latin typeface="+mn-ea"/>
              </a:rPr>
              <a:t>に置いてあるのかという質問について</a:t>
            </a:r>
            <a:r>
              <a:rPr lang="en-US" altLang="ja-JP" sz="1400" dirty="0" smtClean="0">
                <a:latin typeface="+mn-ea"/>
              </a:rPr>
              <a:t>､</a:t>
            </a:r>
            <a:r>
              <a:rPr lang="ja-JP" altLang="en-US" sz="1400" dirty="0" smtClean="0">
                <a:latin typeface="+mn-ea"/>
              </a:rPr>
              <a:t>泥棒が探したからでしょう</a:t>
            </a:r>
            <a:r>
              <a:rPr lang="en-US" altLang="ja-JP" sz="1400" dirty="0" smtClean="0">
                <a:latin typeface="+mn-ea"/>
              </a:rPr>
              <a:t>	</a:t>
            </a:r>
            <a:r>
              <a:rPr lang="ja-JP" altLang="en-US" sz="1400" dirty="0" smtClean="0">
                <a:latin typeface="+mn-ea"/>
              </a:rPr>
              <a:t>とおっしゃいましたね</a:t>
            </a:r>
            <a:r>
              <a:rPr lang="ja-JP" altLang="en-US" sz="1400" dirty="0">
                <a:latin typeface="+mn-ea"/>
              </a:rPr>
              <a:t>：。</a:t>
            </a:r>
          </a:p>
          <a:p>
            <a:pPr>
              <a:lnSpc>
                <a:spcPts val="1400"/>
              </a:lnSpc>
              <a:buFont typeface="+mj-lt"/>
              <a:buAutoNum type="arabicPeriod"/>
            </a:pPr>
            <a:r>
              <a:rPr lang="ja-JP" altLang="en-US" sz="1400" dirty="0">
                <a:latin typeface="+mn-ea"/>
              </a:rPr>
              <a:t>     </a:t>
            </a:r>
            <a:r>
              <a:rPr lang="en-US" altLang="ja-JP" sz="1400" dirty="0" smtClean="0">
                <a:latin typeface="+mn-ea"/>
              </a:rPr>
              <a:t>	</a:t>
            </a:r>
            <a:r>
              <a:rPr lang="ja-JP" altLang="en-US" sz="1400" dirty="0" smtClean="0">
                <a:latin typeface="+mn-ea"/>
              </a:rPr>
              <a:t>  </a:t>
            </a:r>
            <a:r>
              <a:rPr lang="en-US" altLang="ja-JP" sz="1400" dirty="0">
                <a:latin typeface="+mn-ea"/>
              </a:rPr>
              <a:t>(0.2)</a:t>
            </a:r>
          </a:p>
          <a:p>
            <a:pPr>
              <a:lnSpc>
                <a:spcPts val="1400"/>
              </a:lnSpc>
              <a:buFont typeface="+mj-lt"/>
              <a:buAutoNum type="arabicPeriod"/>
            </a:pPr>
            <a:r>
              <a:rPr lang="ja-JP" altLang="en-US" sz="1400" dirty="0">
                <a:latin typeface="+mn-ea"/>
              </a:rPr>
              <a:t>証人：    はい</a:t>
            </a:r>
          </a:p>
          <a:p>
            <a:pPr>
              <a:lnSpc>
                <a:spcPts val="1400"/>
              </a:lnSpc>
              <a:buFont typeface="+mj-lt"/>
              <a:buAutoNum type="arabicPeriod"/>
            </a:pPr>
            <a:r>
              <a:rPr lang="ja-JP" altLang="en-US" sz="1400" dirty="0">
                <a:latin typeface="+mn-ea"/>
              </a:rPr>
              <a:t>     </a:t>
            </a:r>
            <a:r>
              <a:rPr lang="en-US" altLang="ja-JP" sz="1400" dirty="0" smtClean="0">
                <a:latin typeface="+mn-ea"/>
              </a:rPr>
              <a:t>	</a:t>
            </a:r>
            <a:r>
              <a:rPr lang="ja-JP" altLang="en-US" sz="1400" dirty="0" smtClean="0">
                <a:latin typeface="+mn-ea"/>
              </a:rPr>
              <a:t>  </a:t>
            </a:r>
            <a:r>
              <a:rPr lang="en-US" altLang="ja-JP" sz="1400" dirty="0">
                <a:latin typeface="+mn-ea"/>
              </a:rPr>
              <a:t>(0.9)</a:t>
            </a:r>
          </a:p>
          <a:p>
            <a:pPr>
              <a:lnSpc>
                <a:spcPts val="1400"/>
              </a:lnSpc>
              <a:buFont typeface="+mj-lt"/>
              <a:buAutoNum type="arabicPeriod"/>
            </a:pPr>
            <a:r>
              <a:rPr lang="ja-JP" altLang="en-US" sz="1400" dirty="0">
                <a:latin typeface="+mn-ea"/>
              </a:rPr>
              <a:t>弁護士：   倉庫内の奥のほうに人影を見たということも</a:t>
            </a:r>
            <a:r>
              <a:rPr lang="ja-JP" altLang="en-US" sz="1400" dirty="0" smtClean="0">
                <a:latin typeface="+mn-ea"/>
              </a:rPr>
              <a:t>おっしゃいました</a:t>
            </a:r>
            <a:r>
              <a:rPr lang="en-US" altLang="ja-JP" sz="1400" dirty="0" smtClean="0">
                <a:latin typeface="+mn-ea"/>
              </a:rPr>
              <a:t>	</a:t>
            </a:r>
            <a:r>
              <a:rPr lang="ja-JP" altLang="en-US" sz="1400" dirty="0" smtClean="0">
                <a:latin typeface="+mn-ea"/>
              </a:rPr>
              <a:t>ね</a:t>
            </a:r>
            <a:r>
              <a:rPr lang="ja-JP" altLang="en-US" sz="1400" dirty="0">
                <a:latin typeface="+mn-ea"/>
              </a:rPr>
              <a:t>：。</a:t>
            </a:r>
          </a:p>
          <a:p>
            <a:pPr>
              <a:lnSpc>
                <a:spcPts val="1400"/>
              </a:lnSpc>
              <a:buFont typeface="+mj-lt"/>
              <a:buAutoNum type="arabicPeriod"/>
            </a:pPr>
            <a:r>
              <a:rPr lang="ja-JP" altLang="en-US" sz="1400" dirty="0">
                <a:latin typeface="+mn-ea"/>
              </a:rPr>
              <a:t>     </a:t>
            </a:r>
            <a:r>
              <a:rPr lang="en-US" altLang="ja-JP" sz="1400" dirty="0" smtClean="0">
                <a:latin typeface="+mn-ea"/>
              </a:rPr>
              <a:t>	</a:t>
            </a:r>
            <a:r>
              <a:rPr lang="ja-JP" altLang="en-US" sz="1400" dirty="0" smtClean="0">
                <a:latin typeface="+mn-ea"/>
              </a:rPr>
              <a:t>  </a:t>
            </a:r>
            <a:r>
              <a:rPr lang="en-US" altLang="ja-JP" sz="1400" dirty="0">
                <a:latin typeface="+mn-ea"/>
              </a:rPr>
              <a:t>(0.1)</a:t>
            </a:r>
          </a:p>
          <a:p>
            <a:pPr>
              <a:lnSpc>
                <a:spcPts val="1400"/>
              </a:lnSpc>
              <a:buFont typeface="+mj-lt"/>
              <a:buAutoNum type="arabicPeriod"/>
            </a:pPr>
            <a:r>
              <a:rPr lang="ja-JP" altLang="en-US" sz="1400" dirty="0">
                <a:latin typeface="+mn-ea"/>
              </a:rPr>
              <a:t>証人：    はい</a:t>
            </a:r>
          </a:p>
          <a:p>
            <a:pPr>
              <a:lnSpc>
                <a:spcPts val="1400"/>
              </a:lnSpc>
              <a:buFont typeface="+mj-lt"/>
              <a:buAutoNum type="arabicPeriod"/>
            </a:pPr>
            <a:r>
              <a:rPr lang="ja-JP" altLang="en-US" sz="1400" dirty="0">
                <a:latin typeface="+mn-ea"/>
              </a:rPr>
              <a:t>   </a:t>
            </a:r>
            <a:r>
              <a:rPr lang="en-US" altLang="ja-JP" sz="1400" dirty="0" smtClean="0">
                <a:latin typeface="+mn-ea"/>
              </a:rPr>
              <a:t>	</a:t>
            </a:r>
            <a:r>
              <a:rPr lang="ja-JP" altLang="en-US" sz="1400" dirty="0" smtClean="0">
                <a:latin typeface="+mn-ea"/>
              </a:rPr>
              <a:t>    </a:t>
            </a:r>
            <a:r>
              <a:rPr lang="en-US" altLang="ja-JP" sz="1400" dirty="0">
                <a:latin typeface="+mn-ea"/>
              </a:rPr>
              <a:t>(0.7)</a:t>
            </a:r>
          </a:p>
          <a:p>
            <a:pPr>
              <a:lnSpc>
                <a:spcPts val="1400"/>
              </a:lnSpc>
              <a:buFont typeface="+mj-lt"/>
              <a:buAutoNum type="arabicPeriod"/>
            </a:pPr>
            <a:r>
              <a:rPr lang="ja-JP" altLang="en-US" sz="1400" dirty="0">
                <a:latin typeface="+mn-ea"/>
              </a:rPr>
              <a:t>弁護士：   人影を見ただけで、 </a:t>
            </a:r>
            <a:r>
              <a:rPr lang="en-US" altLang="ja-JP" sz="1400" dirty="0">
                <a:latin typeface="+mn-ea"/>
              </a:rPr>
              <a:t>(1.0) </a:t>
            </a:r>
            <a:r>
              <a:rPr lang="ja-JP" altLang="en-US" sz="1400" dirty="0">
                <a:latin typeface="+mn-ea"/>
              </a:rPr>
              <a:t>被告人が段ボールを棚から</a:t>
            </a:r>
            <a:r>
              <a:rPr lang="ja-JP" altLang="en-US" sz="1400" dirty="0" smtClean="0">
                <a:latin typeface="+mn-ea"/>
              </a:rPr>
              <a:t>降ろして</a:t>
            </a:r>
            <a:r>
              <a:rPr lang="en-US" altLang="ja-JP" sz="1400" dirty="0" smtClean="0">
                <a:latin typeface="+mn-ea"/>
              </a:rPr>
              <a:t>	</a:t>
            </a:r>
            <a:r>
              <a:rPr lang="ja-JP" altLang="en-US" sz="1400" dirty="0" smtClean="0">
                <a:latin typeface="+mn-ea"/>
              </a:rPr>
              <a:t>いる</a:t>
            </a:r>
            <a:r>
              <a:rPr lang="ja-JP" altLang="en-US" sz="1400" dirty="0">
                <a:latin typeface="+mn-ea"/>
              </a:rPr>
              <a:t>ところを見たわけで</a:t>
            </a:r>
            <a:r>
              <a:rPr lang="ja-JP" altLang="en-US" sz="1400" dirty="0" smtClean="0">
                <a:latin typeface="+mn-ea"/>
              </a:rPr>
              <a:t>はないんですよね</a:t>
            </a:r>
            <a:r>
              <a:rPr lang="ja-JP" altLang="en-US" sz="1400" dirty="0">
                <a:latin typeface="+mn-ea"/>
              </a:rPr>
              <a:t>。</a:t>
            </a:r>
          </a:p>
          <a:p>
            <a:pPr>
              <a:lnSpc>
                <a:spcPts val="1400"/>
              </a:lnSpc>
              <a:buFont typeface="+mj-lt"/>
              <a:buAutoNum type="arabicPeriod"/>
            </a:pPr>
            <a:r>
              <a:rPr lang="ja-JP" altLang="en-US" sz="1400" dirty="0">
                <a:latin typeface="+mn-ea"/>
              </a:rPr>
              <a:t>    </a:t>
            </a:r>
            <a:r>
              <a:rPr lang="en-US" altLang="ja-JP" sz="1400" dirty="0" smtClean="0">
                <a:latin typeface="+mn-ea"/>
              </a:rPr>
              <a:t>	</a:t>
            </a:r>
            <a:r>
              <a:rPr lang="ja-JP" altLang="en-US" sz="1400" dirty="0" smtClean="0">
                <a:latin typeface="+mn-ea"/>
              </a:rPr>
              <a:t>   </a:t>
            </a:r>
            <a:r>
              <a:rPr lang="en-US" altLang="ja-JP" sz="1400" dirty="0">
                <a:latin typeface="+mn-ea"/>
              </a:rPr>
              <a:t>(0.1)</a:t>
            </a:r>
          </a:p>
          <a:p>
            <a:pPr>
              <a:lnSpc>
                <a:spcPts val="1400"/>
              </a:lnSpc>
              <a:buFont typeface="+mj-lt"/>
              <a:buAutoNum type="arabicPeriod"/>
            </a:pPr>
            <a:r>
              <a:rPr lang="ja-JP" altLang="en-US" sz="1400" dirty="0">
                <a:latin typeface="+mn-ea"/>
              </a:rPr>
              <a:t>証人：    はい</a:t>
            </a:r>
          </a:p>
          <a:p>
            <a:pPr>
              <a:lnSpc>
                <a:spcPts val="1400"/>
              </a:lnSpc>
              <a:buFont typeface="+mj-lt"/>
              <a:buAutoNum type="arabicPeriod"/>
            </a:pPr>
            <a:r>
              <a:rPr lang="ja-JP" altLang="en-US" sz="1400" dirty="0">
                <a:latin typeface="+mn-ea"/>
              </a:rPr>
              <a:t>     </a:t>
            </a:r>
            <a:r>
              <a:rPr lang="en-US" altLang="ja-JP" sz="1400" dirty="0" smtClean="0">
                <a:latin typeface="+mn-ea"/>
              </a:rPr>
              <a:t>	</a:t>
            </a:r>
            <a:r>
              <a:rPr lang="ja-JP" altLang="en-US" sz="1400" dirty="0" smtClean="0">
                <a:latin typeface="+mn-ea"/>
              </a:rPr>
              <a:t>  </a:t>
            </a:r>
            <a:r>
              <a:rPr lang="en-US" altLang="ja-JP" sz="1400" dirty="0">
                <a:latin typeface="+mn-ea"/>
              </a:rPr>
              <a:t>(1.8)</a:t>
            </a:r>
          </a:p>
          <a:p>
            <a:pPr>
              <a:lnSpc>
                <a:spcPts val="1400"/>
              </a:lnSpc>
              <a:buFont typeface="+mj-lt"/>
              <a:buAutoNum type="arabicPeriod"/>
            </a:pPr>
            <a:r>
              <a:rPr lang="ja-JP" altLang="en-US" sz="1400" dirty="0">
                <a:latin typeface="+mn-ea"/>
              </a:rPr>
              <a:t>弁護士：   え　あなたが事件当日倉庫内に入った時に、倉庫にある</a:t>
            </a:r>
            <a:r>
              <a:rPr lang="ja-JP" altLang="en-US" sz="1400" dirty="0" smtClean="0">
                <a:latin typeface="+mn-ea"/>
              </a:rPr>
              <a:t>電気</a:t>
            </a:r>
            <a:r>
              <a:rPr lang="en-US" altLang="ja-JP" sz="1400" dirty="0" smtClean="0">
                <a:latin typeface="+mn-ea"/>
              </a:rPr>
              <a:t>	</a:t>
            </a:r>
            <a:r>
              <a:rPr lang="ja-JP" altLang="en-US" sz="1400" dirty="0" smtClean="0">
                <a:latin typeface="+mn-ea"/>
              </a:rPr>
              <a:t>はついて</a:t>
            </a:r>
            <a:r>
              <a:rPr lang="ja-JP" altLang="en-US" sz="1400" dirty="0">
                <a:latin typeface="+mn-ea"/>
              </a:rPr>
              <a:t>いましたか？</a:t>
            </a:r>
          </a:p>
          <a:p>
            <a:pPr>
              <a:lnSpc>
                <a:spcPts val="1400"/>
              </a:lnSpc>
              <a:buFont typeface="+mj-lt"/>
              <a:buAutoNum type="arabicPeriod"/>
            </a:pPr>
            <a:r>
              <a:rPr lang="ja-JP" altLang="en-US" sz="1400" dirty="0">
                <a:latin typeface="+mn-ea"/>
              </a:rPr>
              <a:t>     </a:t>
            </a:r>
            <a:r>
              <a:rPr lang="en-US" altLang="ja-JP" sz="1400" dirty="0" smtClean="0">
                <a:latin typeface="+mn-ea"/>
              </a:rPr>
              <a:t>	</a:t>
            </a:r>
            <a:r>
              <a:rPr lang="ja-JP" altLang="en-US" sz="1400" dirty="0" smtClean="0">
                <a:latin typeface="+mn-ea"/>
              </a:rPr>
              <a:t>  </a:t>
            </a:r>
            <a:r>
              <a:rPr lang="en-US" altLang="ja-JP" sz="1400" dirty="0">
                <a:latin typeface="+mn-ea"/>
              </a:rPr>
              <a:t>(1.0)</a:t>
            </a:r>
          </a:p>
          <a:p>
            <a:pPr>
              <a:lnSpc>
                <a:spcPts val="1400"/>
              </a:lnSpc>
              <a:buFont typeface="+mj-lt"/>
              <a:buAutoNum type="arabicPeriod"/>
            </a:pPr>
            <a:r>
              <a:rPr lang="ja-JP" altLang="en-US" sz="1400" dirty="0">
                <a:latin typeface="+mn-ea"/>
              </a:rPr>
              <a:t>証人：    </a:t>
            </a:r>
            <a:r>
              <a:rPr lang="ja-JP" altLang="en-US" sz="1400" dirty="0" smtClean="0">
                <a:latin typeface="+mn-ea"/>
              </a:rPr>
              <a:t>いえ　ついて</a:t>
            </a:r>
            <a:r>
              <a:rPr lang="ja-JP" altLang="en-US" sz="1400" dirty="0">
                <a:latin typeface="+mn-ea"/>
              </a:rPr>
              <a:t>いませんでした。</a:t>
            </a:r>
          </a:p>
          <a:p>
            <a:pPr>
              <a:lnSpc>
                <a:spcPts val="1400"/>
              </a:lnSpc>
              <a:buFont typeface="+mj-lt"/>
              <a:buAutoNum type="arabicPeriod"/>
            </a:pPr>
            <a:r>
              <a:rPr lang="ja-JP" altLang="en-US" sz="1400" dirty="0">
                <a:latin typeface="+mn-ea"/>
              </a:rPr>
              <a:t>     </a:t>
            </a:r>
            <a:r>
              <a:rPr lang="en-US" altLang="ja-JP" sz="1400" dirty="0" smtClean="0">
                <a:latin typeface="+mn-ea"/>
              </a:rPr>
              <a:t>	</a:t>
            </a:r>
            <a:r>
              <a:rPr lang="ja-JP" altLang="en-US" sz="1400" dirty="0" smtClean="0">
                <a:latin typeface="+mn-ea"/>
              </a:rPr>
              <a:t>  </a:t>
            </a:r>
            <a:r>
              <a:rPr lang="en-US" altLang="ja-JP" sz="1400" dirty="0">
                <a:latin typeface="+mn-ea"/>
              </a:rPr>
              <a:t>(0.6)</a:t>
            </a:r>
          </a:p>
          <a:p>
            <a:pPr>
              <a:lnSpc>
                <a:spcPts val="1400"/>
              </a:lnSpc>
              <a:buFont typeface="+mj-lt"/>
              <a:buAutoNum type="arabicPeriod"/>
            </a:pPr>
            <a:r>
              <a:rPr lang="ja-JP" altLang="en-US" sz="1400" dirty="0">
                <a:latin typeface="+mn-ea"/>
              </a:rPr>
              <a:t>弁護士：   懐中電灯の明かりだけで人影を見たということですね？</a:t>
            </a:r>
          </a:p>
          <a:p>
            <a:pPr>
              <a:lnSpc>
                <a:spcPts val="1400"/>
              </a:lnSpc>
              <a:buFont typeface="+mj-lt"/>
              <a:buAutoNum type="arabicPeriod"/>
            </a:pPr>
            <a:r>
              <a:rPr lang="ja-JP" altLang="en-US" sz="1400" dirty="0">
                <a:latin typeface="+mn-ea"/>
              </a:rPr>
              <a:t>      </a:t>
            </a:r>
            <a:r>
              <a:rPr lang="en-US" altLang="ja-JP" sz="1400" dirty="0" smtClean="0">
                <a:latin typeface="+mn-ea"/>
              </a:rPr>
              <a:t>	</a:t>
            </a:r>
            <a:r>
              <a:rPr lang="ja-JP" altLang="en-US" sz="1400" dirty="0" smtClean="0">
                <a:latin typeface="+mn-ea"/>
              </a:rPr>
              <a:t> </a:t>
            </a:r>
            <a:r>
              <a:rPr lang="en-US" altLang="ja-JP" sz="1400" dirty="0">
                <a:latin typeface="+mn-ea"/>
              </a:rPr>
              <a:t>(1.2)</a:t>
            </a:r>
          </a:p>
          <a:p>
            <a:pPr>
              <a:lnSpc>
                <a:spcPts val="1400"/>
              </a:lnSpc>
              <a:buFont typeface="+mj-lt"/>
              <a:buAutoNum type="arabicPeriod"/>
            </a:pPr>
            <a:r>
              <a:rPr lang="ja-JP" altLang="en-US" sz="1400" dirty="0">
                <a:latin typeface="+mn-ea"/>
              </a:rPr>
              <a:t>証人：    えーと：あの：：： </a:t>
            </a:r>
            <a:r>
              <a:rPr lang="en-US" altLang="ja-JP" sz="1400" dirty="0">
                <a:latin typeface="+mn-ea"/>
              </a:rPr>
              <a:t>(1.0) </a:t>
            </a:r>
            <a:r>
              <a:rPr lang="ja-JP" altLang="en-US" sz="1400" dirty="0">
                <a:latin typeface="+mn-ea"/>
              </a:rPr>
              <a:t>倉庫に天窓がありますので、 </a:t>
            </a:r>
            <a:r>
              <a:rPr lang="en-US" altLang="ja-JP" sz="1400" dirty="0">
                <a:latin typeface="+mn-ea"/>
              </a:rPr>
              <a:t>(0.7) </a:t>
            </a:r>
            <a:r>
              <a:rPr lang="ja-JP" altLang="en-US" sz="1400" dirty="0">
                <a:latin typeface="+mn-ea"/>
              </a:rPr>
              <a:t>え：：</a:t>
            </a:r>
            <a:r>
              <a:rPr lang="ja-JP" altLang="en-US" sz="1400" dirty="0" smtClean="0">
                <a:latin typeface="+mn-ea"/>
              </a:rPr>
              <a:t>月</a:t>
            </a:r>
            <a:r>
              <a:rPr lang="en-US" altLang="ja-JP" sz="1400" dirty="0" smtClean="0">
                <a:latin typeface="+mn-ea"/>
              </a:rPr>
              <a:t>	</a:t>
            </a:r>
            <a:r>
              <a:rPr lang="ja-JP" altLang="en-US" sz="1400" dirty="0" smtClean="0">
                <a:latin typeface="+mn-ea"/>
              </a:rPr>
              <a:t>明かり</a:t>
            </a:r>
            <a:r>
              <a:rPr lang="ja-JP" altLang="en-US" sz="1400" dirty="0">
                <a:latin typeface="+mn-ea"/>
              </a:rPr>
              <a:t>が： </a:t>
            </a:r>
            <a:r>
              <a:rPr lang="en-US" altLang="ja-JP" sz="1400" dirty="0">
                <a:latin typeface="+mn-ea"/>
              </a:rPr>
              <a:t>(0.5) </a:t>
            </a:r>
            <a:r>
              <a:rPr lang="ja-JP" altLang="en-US" sz="1400" dirty="0">
                <a:latin typeface="+mn-ea"/>
              </a:rPr>
              <a:t>あ：て：多少何</a:t>
            </a:r>
            <a:r>
              <a:rPr lang="ja-JP" altLang="en-US" sz="1400" dirty="0" smtClean="0">
                <a:latin typeface="+mn-ea"/>
              </a:rPr>
              <a:t>と</a:t>
            </a:r>
            <a:r>
              <a:rPr lang="en-US" altLang="ja-JP" sz="1400" dirty="0" smtClean="0">
                <a:latin typeface="+mn-ea"/>
              </a:rPr>
              <a:t>	</a:t>
            </a:r>
            <a:r>
              <a:rPr lang="ja-JP" altLang="en-US" sz="1400" dirty="0" smtClean="0">
                <a:latin typeface="+mn-ea"/>
              </a:rPr>
              <a:t>か</a:t>
            </a:r>
            <a:r>
              <a:rPr lang="ja-JP" altLang="en-US" sz="1400" dirty="0">
                <a:latin typeface="+mn-ea"/>
              </a:rPr>
              <a:t>見えますので：： </a:t>
            </a:r>
            <a:r>
              <a:rPr lang="en-US" altLang="ja-JP" sz="1400" dirty="0" smtClean="0">
                <a:latin typeface="+mn-ea"/>
              </a:rPr>
              <a:t> </a:t>
            </a:r>
            <a:r>
              <a:rPr lang="ja-JP" altLang="en-US" sz="1400" dirty="0">
                <a:latin typeface="+mn-ea"/>
              </a:rPr>
              <a:t>それで</a:t>
            </a:r>
            <a:r>
              <a:rPr lang="ja-JP" altLang="en-US" sz="1400" dirty="0" smtClean="0">
                <a:latin typeface="+mn-ea"/>
              </a:rPr>
              <a:t>：</a:t>
            </a:r>
            <a:r>
              <a:rPr lang="en-US" altLang="ja-JP" sz="1400" dirty="0" smtClean="0">
                <a:latin typeface="+mn-ea"/>
              </a:rPr>
              <a:t>	</a:t>
            </a:r>
            <a:r>
              <a:rPr lang="ja-JP" altLang="en-US" sz="1400" dirty="0" smtClean="0">
                <a:latin typeface="+mn-ea"/>
              </a:rPr>
              <a:t>奥</a:t>
            </a:r>
            <a:r>
              <a:rPr lang="ja-JP" altLang="en-US" sz="1400" dirty="0">
                <a:latin typeface="+mn-ea"/>
              </a:rPr>
              <a:t>のほうに：こう：： </a:t>
            </a:r>
            <a:r>
              <a:rPr lang="en-US" altLang="ja-JP" sz="1400" dirty="0">
                <a:latin typeface="+mn-ea"/>
              </a:rPr>
              <a:t>(0.1) </a:t>
            </a:r>
            <a:r>
              <a:rPr lang="ja-JP" altLang="en-US" sz="1400" dirty="0">
                <a:latin typeface="+mn-ea"/>
              </a:rPr>
              <a:t>人が動いてるって：のは：</a:t>
            </a:r>
            <a:r>
              <a:rPr lang="en-US" altLang="ja-JP" sz="1400" dirty="0">
                <a:latin typeface="+mn-ea"/>
              </a:rPr>
              <a:t>､</a:t>
            </a:r>
            <a:r>
              <a:rPr lang="ja-JP" altLang="en-US" sz="1400" dirty="0">
                <a:latin typeface="+mn-ea"/>
              </a:rPr>
              <a:t>見えました。</a:t>
            </a:r>
          </a:p>
          <a:p>
            <a:pPr>
              <a:lnSpc>
                <a:spcPts val="1400"/>
              </a:lnSpc>
              <a:buFont typeface="+mj-lt"/>
              <a:buAutoNum type="arabicPeriod"/>
            </a:pPr>
            <a:r>
              <a:rPr lang="ja-JP" altLang="en-US" sz="1400" dirty="0">
                <a:latin typeface="+mn-ea"/>
              </a:rPr>
              <a:t>     </a:t>
            </a:r>
            <a:r>
              <a:rPr lang="en-US" altLang="ja-JP" sz="1400" dirty="0" smtClean="0">
                <a:latin typeface="+mn-ea"/>
              </a:rPr>
              <a:t>	</a:t>
            </a:r>
            <a:r>
              <a:rPr lang="ja-JP" altLang="en-US" sz="1400" dirty="0" smtClean="0">
                <a:latin typeface="+mn-ea"/>
              </a:rPr>
              <a:t>  </a:t>
            </a:r>
            <a:r>
              <a:rPr lang="en-US" altLang="ja-JP" sz="1400" dirty="0">
                <a:latin typeface="+mn-ea"/>
              </a:rPr>
              <a:t>(1.7)</a:t>
            </a:r>
          </a:p>
          <a:p>
            <a:pPr>
              <a:lnSpc>
                <a:spcPts val="1400"/>
              </a:lnSpc>
              <a:buFont typeface="+mj-lt"/>
              <a:buAutoNum type="arabicPeriod"/>
            </a:pPr>
            <a:r>
              <a:rPr lang="ja-JP" altLang="en-US" sz="1400" dirty="0">
                <a:latin typeface="+mn-ea"/>
              </a:rPr>
              <a:t>弁護士：   わかりました。 </a:t>
            </a:r>
            <a:r>
              <a:rPr lang="en-US" altLang="ja-JP" sz="1400" dirty="0">
                <a:latin typeface="+mn-ea"/>
              </a:rPr>
              <a:t>(0.4) </a:t>
            </a:r>
            <a:r>
              <a:rPr lang="ja-JP" altLang="en-US" sz="1400" dirty="0">
                <a:latin typeface="+mn-ea"/>
              </a:rPr>
              <a:t>えー見取り図</a:t>
            </a:r>
            <a:r>
              <a:rPr lang="ja-JP" altLang="en-US" sz="1400" dirty="0" smtClean="0">
                <a:latin typeface="+mn-ea"/>
              </a:rPr>
              <a:t>を・・・</a:t>
            </a:r>
            <a:endParaRPr lang="ja-JP" altLang="en-US" sz="1400" dirty="0">
              <a:latin typeface="+mn-ea"/>
            </a:endParaRPr>
          </a:p>
          <a:p>
            <a:endParaRPr lang="ja-JP" altLang="en-US" sz="1400" b="1" dirty="0"/>
          </a:p>
          <a:p>
            <a:endParaRPr kumimoji="1" lang="ja-JP" altLang="en-US" sz="1200" dirty="0"/>
          </a:p>
        </p:txBody>
      </p:sp>
      <p:sp>
        <p:nvSpPr>
          <p:cNvPr id="5" name="スライド番号プレースホルダー 4"/>
          <p:cNvSpPr>
            <a:spLocks noGrp="1"/>
          </p:cNvSpPr>
          <p:nvPr>
            <p:ph type="sldNum" sz="quarter" idx="12"/>
          </p:nvPr>
        </p:nvSpPr>
        <p:spPr/>
        <p:txBody>
          <a:bodyPr/>
          <a:lstStyle/>
          <a:p>
            <a:fld id="{33CB94B4-D78D-4E5F-A53F-52501A791B60}" type="slidenum">
              <a:rPr kumimoji="1" lang="ja-JP" altLang="en-US" smtClean="0"/>
              <a:t>10</a:t>
            </a:fld>
            <a:endParaRPr kumimoji="1" lang="ja-JP" altLang="en-US"/>
          </a:p>
        </p:txBody>
      </p:sp>
      <p:sp>
        <p:nvSpPr>
          <p:cNvPr id="7" name="テキスト ボックス 6"/>
          <p:cNvSpPr txBox="1"/>
          <p:nvPr/>
        </p:nvSpPr>
        <p:spPr>
          <a:xfrm>
            <a:off x="6300192" y="1268760"/>
            <a:ext cx="576064" cy="369332"/>
          </a:xfrm>
          <a:prstGeom prst="rect">
            <a:avLst/>
          </a:prstGeom>
          <a:noFill/>
        </p:spPr>
        <p:txBody>
          <a:bodyPr wrap="square" rtlCol="0">
            <a:spAutoFit/>
          </a:bodyPr>
          <a:lstStyle/>
          <a:p>
            <a:endParaRPr kumimoji="1" lang="ja-JP" altLang="en-US" dirty="0"/>
          </a:p>
        </p:txBody>
      </p:sp>
      <p:sp>
        <p:nvSpPr>
          <p:cNvPr id="10" name="右中かっこ 9"/>
          <p:cNvSpPr/>
          <p:nvPr/>
        </p:nvSpPr>
        <p:spPr>
          <a:xfrm>
            <a:off x="6300192" y="620688"/>
            <a:ext cx="576064" cy="424847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rgbClr val="FF0000"/>
              </a:solidFill>
            </a:endParaRPr>
          </a:p>
        </p:txBody>
      </p:sp>
      <p:sp>
        <p:nvSpPr>
          <p:cNvPr id="11" name="テキスト ボックス 10"/>
          <p:cNvSpPr txBox="1"/>
          <p:nvPr/>
        </p:nvSpPr>
        <p:spPr>
          <a:xfrm>
            <a:off x="6876256" y="2560258"/>
            <a:ext cx="1872208" cy="369332"/>
          </a:xfrm>
          <a:prstGeom prst="rect">
            <a:avLst/>
          </a:prstGeom>
          <a:noFill/>
        </p:spPr>
        <p:txBody>
          <a:bodyPr wrap="square" rtlCol="0">
            <a:spAutoFit/>
          </a:bodyPr>
          <a:lstStyle/>
          <a:p>
            <a:r>
              <a:rPr kumimoji="1" lang="en-US" altLang="ja-JP" dirty="0" smtClean="0">
                <a:solidFill>
                  <a:srgbClr val="FF0000"/>
                </a:solidFill>
              </a:rPr>
              <a:t>YNI</a:t>
            </a:r>
            <a:r>
              <a:rPr lang="ja-JP" altLang="en-US" dirty="0" smtClean="0">
                <a:solidFill>
                  <a:srgbClr val="FF0000"/>
                </a:solidFill>
              </a:rPr>
              <a:t>と</a:t>
            </a:r>
            <a:r>
              <a:rPr lang="en-US" altLang="ja-JP" dirty="0" smtClean="0">
                <a:solidFill>
                  <a:srgbClr val="FF0000"/>
                </a:solidFill>
              </a:rPr>
              <a:t>TCA</a:t>
            </a:r>
            <a:r>
              <a:rPr lang="ja-JP" altLang="en-US" dirty="0" smtClean="0">
                <a:solidFill>
                  <a:srgbClr val="FF0000"/>
                </a:solidFill>
              </a:rPr>
              <a:t>の連鎖</a:t>
            </a:r>
            <a:endParaRPr lang="en-US" altLang="ja-JP" dirty="0" smtClean="0">
              <a:solidFill>
                <a:srgbClr val="FF0000"/>
              </a:solidFill>
            </a:endParaRPr>
          </a:p>
        </p:txBody>
      </p:sp>
      <p:sp>
        <p:nvSpPr>
          <p:cNvPr id="12" name="右中かっこ 11"/>
          <p:cNvSpPr/>
          <p:nvPr/>
        </p:nvSpPr>
        <p:spPr>
          <a:xfrm>
            <a:off x="6319048" y="5085184"/>
            <a:ext cx="701224" cy="115212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3" name="テキスト ボックス 12"/>
          <p:cNvSpPr txBox="1"/>
          <p:nvPr/>
        </p:nvSpPr>
        <p:spPr>
          <a:xfrm>
            <a:off x="7020272" y="5373216"/>
            <a:ext cx="1944216" cy="369332"/>
          </a:xfrm>
          <a:prstGeom prst="rect">
            <a:avLst/>
          </a:prstGeom>
          <a:noFill/>
        </p:spPr>
        <p:txBody>
          <a:bodyPr wrap="square" rtlCol="0">
            <a:spAutoFit/>
          </a:bodyPr>
          <a:lstStyle/>
          <a:p>
            <a:r>
              <a:rPr kumimoji="1" lang="en-US" altLang="ja-JP" dirty="0" smtClean="0">
                <a:solidFill>
                  <a:srgbClr val="FF0000"/>
                </a:solidFill>
              </a:rPr>
              <a:t>YNI</a:t>
            </a:r>
            <a:r>
              <a:rPr kumimoji="1" lang="ja-JP" altLang="en-US" dirty="0" smtClean="0">
                <a:solidFill>
                  <a:srgbClr val="FF0000"/>
                </a:solidFill>
              </a:rPr>
              <a:t>と</a:t>
            </a:r>
            <a:r>
              <a:rPr kumimoji="1" lang="en-US" altLang="ja-JP" dirty="0" smtClean="0">
                <a:solidFill>
                  <a:srgbClr val="FF0000"/>
                </a:solidFill>
              </a:rPr>
              <a:t>TNA</a:t>
            </a:r>
            <a:r>
              <a:rPr kumimoji="1" lang="ja-JP" altLang="en-US" dirty="0" smtClean="0">
                <a:solidFill>
                  <a:srgbClr val="FF0000"/>
                </a:solidFill>
              </a:rPr>
              <a:t>の連鎖</a:t>
            </a:r>
            <a:endParaRPr kumimoji="1" lang="ja-JP" altLang="en-US" dirty="0">
              <a:solidFill>
                <a:srgbClr val="FF0000"/>
              </a:solidFill>
            </a:endParaRPr>
          </a:p>
        </p:txBody>
      </p:sp>
    </p:spTree>
    <p:extLst>
      <p:ext uri="{BB962C8B-B14F-4D97-AF65-F5344CB8AC3E}">
        <p14:creationId xmlns:p14="http://schemas.microsoft.com/office/powerpoint/2010/main" val="550575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kumimoji="1" lang="ja-JP" altLang="en-US" dirty="0" smtClean="0"/>
              <a:t>尋問（１）から分かること</a:t>
            </a:r>
            <a:endParaRPr kumimoji="1" lang="ja-JP" altLang="en-US" dirty="0"/>
          </a:p>
        </p:txBody>
      </p:sp>
      <p:sp>
        <p:nvSpPr>
          <p:cNvPr id="4" name="コンテンツ プレースホルダー 3"/>
          <p:cNvSpPr>
            <a:spLocks noGrp="1"/>
          </p:cNvSpPr>
          <p:nvPr>
            <p:ph idx="1"/>
          </p:nvPr>
        </p:nvSpPr>
        <p:spPr/>
        <p:txBody>
          <a:bodyPr>
            <a:normAutofit fontScale="77500" lnSpcReduction="20000"/>
          </a:bodyPr>
          <a:lstStyle/>
          <a:p>
            <a:r>
              <a:rPr kumimoji="1" lang="ja-JP" altLang="en-US" sz="2900" dirty="0" smtClean="0">
                <a:latin typeface="ＭＳ Ｐ明朝" pitchFamily="18" charset="-128"/>
                <a:ea typeface="ＭＳ Ｐ明朝" pitchFamily="18" charset="-128"/>
              </a:rPr>
              <a:t>誘導尋問に対して、タイプ整合的</a:t>
            </a:r>
            <a:r>
              <a:rPr lang="ja-JP" altLang="en-US" sz="2900" dirty="0" smtClean="0">
                <a:latin typeface="ＭＳ Ｐ明朝" pitchFamily="18" charset="-128"/>
                <a:ea typeface="ＭＳ Ｐ明朝" pitchFamily="18" charset="-128"/>
              </a:rPr>
              <a:t>かつ優先応答がなされることが多い</a:t>
            </a:r>
            <a:r>
              <a:rPr lang="en-US" altLang="ja-JP" sz="2900" dirty="0" smtClean="0">
                <a:latin typeface="ＭＳ Ｐ明朝" pitchFamily="18" charset="-128"/>
                <a:ea typeface="ＭＳ Ｐ明朝" pitchFamily="18" charset="-128"/>
              </a:rPr>
              <a:t>. </a:t>
            </a:r>
            <a:r>
              <a:rPr lang="ja-JP" altLang="en-US" sz="2900" dirty="0" smtClean="0">
                <a:latin typeface="ＭＳ Ｐ明朝" pitchFamily="18" charset="-128"/>
                <a:ea typeface="ＭＳ Ｐ明朝" pitchFamily="18" charset="-128"/>
              </a:rPr>
              <a:t>（</a:t>
            </a:r>
            <a:r>
              <a:rPr lang="en-US" altLang="ja-JP" sz="2900" dirty="0" smtClean="0">
                <a:latin typeface="ＭＳ Ｐ明朝" pitchFamily="18" charset="-128"/>
                <a:ea typeface="ＭＳ Ｐ明朝" pitchFamily="18" charset="-128"/>
              </a:rPr>
              <a:t>L</a:t>
            </a:r>
            <a:r>
              <a:rPr lang="ja-JP" altLang="en-US" sz="2900" dirty="0" smtClean="0">
                <a:latin typeface="ＭＳ Ｐ明朝" pitchFamily="18" charset="-128"/>
                <a:ea typeface="ＭＳ Ｐ明朝" pitchFamily="18" charset="-128"/>
              </a:rPr>
              <a:t>１－１５）</a:t>
            </a:r>
            <a:endParaRPr kumimoji="1" lang="en-US" altLang="ja-JP" sz="2900" dirty="0" smtClean="0">
              <a:latin typeface="ＭＳ Ｐ明朝" pitchFamily="18" charset="-128"/>
              <a:ea typeface="ＭＳ Ｐ明朝" pitchFamily="18" charset="-128"/>
            </a:endParaRPr>
          </a:p>
          <a:p>
            <a:r>
              <a:rPr kumimoji="1" lang="ja-JP" altLang="en-US" sz="2900" dirty="0" smtClean="0">
                <a:latin typeface="ＭＳ Ｐ明朝" pitchFamily="18" charset="-128"/>
                <a:ea typeface="ＭＳ Ｐ明朝" pitchFamily="18" charset="-128"/>
              </a:rPr>
              <a:t>誘導尋問に対して、実際に、タイプ非整合的返答がなされることがある</a:t>
            </a:r>
            <a:r>
              <a:rPr kumimoji="1" lang="en-US" altLang="ja-JP" sz="2900" dirty="0" smtClean="0">
                <a:latin typeface="ＭＳ Ｐ明朝" pitchFamily="18" charset="-128"/>
                <a:ea typeface="ＭＳ Ｐ明朝" pitchFamily="18" charset="-128"/>
              </a:rPr>
              <a:t>.</a:t>
            </a:r>
            <a:r>
              <a:rPr kumimoji="1" lang="ja-JP" altLang="en-US" sz="2900" dirty="0" smtClean="0">
                <a:latin typeface="ＭＳ Ｐ明朝" pitchFamily="18" charset="-128"/>
                <a:ea typeface="ＭＳ Ｐ明朝" pitchFamily="18" charset="-128"/>
              </a:rPr>
              <a:t>（</a:t>
            </a:r>
            <a:r>
              <a:rPr kumimoji="1" lang="en-US" altLang="ja-JP" sz="2900" dirty="0" smtClean="0">
                <a:latin typeface="ＭＳ Ｐ明朝" pitchFamily="18" charset="-128"/>
                <a:ea typeface="ＭＳ Ｐ明朝" pitchFamily="18" charset="-128"/>
              </a:rPr>
              <a:t>L</a:t>
            </a:r>
            <a:r>
              <a:rPr kumimoji="1" lang="ja-JP" altLang="en-US" sz="2900" dirty="0" smtClean="0">
                <a:latin typeface="ＭＳ Ｐ明朝" pitchFamily="18" charset="-128"/>
                <a:ea typeface="ＭＳ Ｐ明朝" pitchFamily="18" charset="-128"/>
              </a:rPr>
              <a:t>１７－２０）</a:t>
            </a:r>
            <a:endParaRPr kumimoji="1" lang="en-US" altLang="ja-JP" sz="2900" dirty="0" smtClean="0">
              <a:latin typeface="ＭＳ Ｐ明朝" pitchFamily="18" charset="-128"/>
              <a:ea typeface="ＭＳ Ｐ明朝" pitchFamily="18" charset="-128"/>
            </a:endParaRPr>
          </a:p>
          <a:p>
            <a:r>
              <a:rPr lang="ja-JP" altLang="en-US" sz="2900" dirty="0">
                <a:latin typeface="ＭＳ Ｐ明朝" pitchFamily="18" charset="-128"/>
                <a:ea typeface="ＭＳ Ｐ明朝" pitchFamily="18" charset="-128"/>
              </a:rPr>
              <a:t>証人</a:t>
            </a:r>
            <a:r>
              <a:rPr lang="ja-JP" altLang="en-US" sz="2900" dirty="0" smtClean="0">
                <a:latin typeface="ＭＳ Ｐ明朝" pitchFamily="18" charset="-128"/>
                <a:ea typeface="ＭＳ Ｐ明朝" pitchFamily="18" charset="-128"/>
              </a:rPr>
              <a:t>は、弁護士の先行発話の含意を分析して自分の発話をデザイン</a:t>
            </a:r>
            <a:r>
              <a:rPr lang="ja-JP" altLang="en-US" sz="2900" dirty="0">
                <a:latin typeface="ＭＳ Ｐ明朝" pitchFamily="18" charset="-128"/>
                <a:ea typeface="ＭＳ Ｐ明朝" pitchFamily="18" charset="-128"/>
              </a:rPr>
              <a:t>している</a:t>
            </a:r>
            <a:r>
              <a:rPr lang="en-US" altLang="ja-JP" sz="2900" dirty="0">
                <a:latin typeface="ＭＳ Ｐ明朝" pitchFamily="18" charset="-128"/>
                <a:ea typeface="ＭＳ Ｐ明朝" pitchFamily="18" charset="-128"/>
              </a:rPr>
              <a:t>.</a:t>
            </a:r>
            <a:endParaRPr lang="en-US" altLang="ja-JP" sz="2900" dirty="0" smtClean="0">
              <a:latin typeface="ＭＳ Ｐ明朝" pitchFamily="18" charset="-128"/>
              <a:ea typeface="ＭＳ Ｐ明朝" pitchFamily="18" charset="-128"/>
            </a:endParaRPr>
          </a:p>
          <a:p>
            <a:r>
              <a:rPr lang="ja-JP" altLang="en-US" sz="2900" dirty="0">
                <a:latin typeface="ＭＳ Ｐ明朝" pitchFamily="18" charset="-128"/>
                <a:ea typeface="ＭＳ Ｐ明朝" pitchFamily="18" charset="-128"/>
              </a:rPr>
              <a:t>証人の返答</a:t>
            </a:r>
            <a:r>
              <a:rPr lang="ja-JP" altLang="en-US" sz="2900" dirty="0" smtClean="0">
                <a:latin typeface="ＭＳ Ｐ明朝" pitchFamily="18" charset="-128"/>
                <a:ea typeface="ＭＳ Ｐ明朝" pitchFamily="18" charset="-128"/>
              </a:rPr>
              <a:t>は、被告人を見たという主張を維持しつつ、先行</a:t>
            </a:r>
            <a:r>
              <a:rPr lang="ja-JP" altLang="en-US" sz="2900" dirty="0">
                <a:latin typeface="ＭＳ Ｐ明朝" pitchFamily="18" charset="-128"/>
                <a:ea typeface="ＭＳ Ｐ明朝" pitchFamily="18" charset="-128"/>
              </a:rPr>
              <a:t>質問</a:t>
            </a:r>
            <a:r>
              <a:rPr lang="ja-JP" altLang="en-US" sz="2900" dirty="0" smtClean="0">
                <a:latin typeface="ＭＳ Ｐ明朝" pitchFamily="18" charset="-128"/>
                <a:ea typeface="ＭＳ Ｐ明朝" pitchFamily="18" charset="-128"/>
              </a:rPr>
              <a:t>を「どの様に被告を見たか」、という</a:t>
            </a:r>
            <a:r>
              <a:rPr lang="en-US" altLang="ja-JP" sz="2900" dirty="0" smtClean="0">
                <a:latin typeface="ＭＳ Ｐ明朝" pitchFamily="18" charset="-128"/>
                <a:ea typeface="ＭＳ Ｐ明朝" pitchFamily="18" charset="-128"/>
              </a:rPr>
              <a:t>WH</a:t>
            </a:r>
            <a:r>
              <a:rPr lang="ja-JP" altLang="en-US" sz="2900" dirty="0" smtClean="0">
                <a:latin typeface="ＭＳ Ｐ明朝" pitchFamily="18" charset="-128"/>
                <a:ea typeface="ＭＳ Ｐ明朝" pitchFamily="18" charset="-128"/>
              </a:rPr>
              <a:t>質問に変形させて</a:t>
            </a:r>
            <a:r>
              <a:rPr lang="ja-JP" altLang="en-US" sz="2900" dirty="0">
                <a:latin typeface="ＭＳ Ｐ明朝" pitchFamily="18" charset="-128"/>
                <a:ea typeface="ＭＳ Ｐ明朝" pitchFamily="18" charset="-128"/>
              </a:rPr>
              <a:t>応答</a:t>
            </a:r>
            <a:r>
              <a:rPr lang="ja-JP" altLang="en-US" sz="2900" dirty="0" smtClean="0">
                <a:latin typeface="ＭＳ Ｐ明朝" pitchFamily="18" charset="-128"/>
                <a:ea typeface="ＭＳ Ｐ明朝" pitchFamily="18" charset="-128"/>
              </a:rPr>
              <a:t>する</a:t>
            </a:r>
            <a:r>
              <a:rPr lang="en-US" altLang="ja-JP" sz="2900" dirty="0">
                <a:latin typeface="ＭＳ Ｐ明朝" pitchFamily="18" charset="-128"/>
                <a:ea typeface="ＭＳ Ｐ明朝" pitchFamily="18" charset="-128"/>
              </a:rPr>
              <a:t>.</a:t>
            </a:r>
            <a:endParaRPr kumimoji="1" lang="en-US" altLang="ja-JP" sz="2900" dirty="0" smtClean="0">
              <a:latin typeface="ＭＳ Ｐ明朝" pitchFamily="18" charset="-128"/>
              <a:ea typeface="ＭＳ Ｐ明朝" pitchFamily="18" charset="-128"/>
            </a:endParaRPr>
          </a:p>
          <a:p>
            <a:r>
              <a:rPr lang="ja-JP" altLang="en-US" sz="2900" dirty="0">
                <a:latin typeface="ＭＳ Ｐ明朝" pitchFamily="18" charset="-128"/>
                <a:ea typeface="ＭＳ Ｐ明朝" pitchFamily="18" charset="-128"/>
              </a:rPr>
              <a:t>この尋問シークエンス</a:t>
            </a:r>
            <a:r>
              <a:rPr lang="ja-JP" altLang="en-US" sz="2900" dirty="0" smtClean="0">
                <a:latin typeface="ＭＳ Ｐ明朝" pitchFamily="18" charset="-128"/>
                <a:ea typeface="ＭＳ Ｐ明朝" pitchFamily="18" charset="-128"/>
              </a:rPr>
              <a:t>で、弁護士は反対尋問の「獲得目標」（「懐中電灯の明かりだけで人影を見た」とすれば目撃に疑問がある）を得られなかった</a:t>
            </a:r>
            <a:r>
              <a:rPr lang="en-US" altLang="ja-JP" sz="2900" dirty="0" smtClean="0">
                <a:latin typeface="ＭＳ Ｐ明朝" pitchFamily="18" charset="-128"/>
                <a:ea typeface="ＭＳ Ｐ明朝" pitchFamily="18" charset="-128"/>
              </a:rPr>
              <a:t>.</a:t>
            </a:r>
            <a:r>
              <a:rPr lang="ja-JP" altLang="en-US" sz="2900" dirty="0" smtClean="0">
                <a:latin typeface="ＭＳ Ｐ明朝" pitchFamily="18" charset="-128"/>
                <a:ea typeface="ＭＳ Ｐ明朝" pitchFamily="18" charset="-128"/>
              </a:rPr>
              <a:t>（非優先的な間接的返答による応答）</a:t>
            </a:r>
            <a:endParaRPr lang="en-US" altLang="ja-JP" sz="2900" dirty="0" smtClean="0">
              <a:latin typeface="ＭＳ Ｐ明朝" pitchFamily="18" charset="-128"/>
              <a:ea typeface="ＭＳ Ｐ明朝" pitchFamily="18" charset="-128"/>
            </a:endParaRPr>
          </a:p>
          <a:p>
            <a:r>
              <a:rPr lang="ja-JP" altLang="en-US" sz="2900" dirty="0">
                <a:latin typeface="ＭＳ Ｐ明朝" pitchFamily="18" charset="-128"/>
                <a:ea typeface="ＭＳ Ｐ明朝" pitchFamily="18" charset="-128"/>
              </a:rPr>
              <a:t>２０行目</a:t>
            </a:r>
            <a:r>
              <a:rPr lang="ja-JP" altLang="en-US" sz="2900" dirty="0" smtClean="0">
                <a:latin typeface="ＭＳ Ｐ明朝" pitchFamily="18" charset="-128"/>
                <a:ea typeface="ＭＳ Ｐ明朝" pitchFamily="18" charset="-128"/>
              </a:rPr>
              <a:t>の沈黙は、</a:t>
            </a:r>
            <a:r>
              <a:rPr lang="en-US" altLang="ja-JP" sz="2900" dirty="0" smtClean="0">
                <a:latin typeface="ＭＳ Ｐ明朝" pitchFamily="18" charset="-128"/>
                <a:ea typeface="ＭＳ Ｐ明朝" pitchFamily="18" charset="-128"/>
              </a:rPr>
              <a:t>TNA</a:t>
            </a:r>
            <a:r>
              <a:rPr lang="ja-JP" altLang="en-US" sz="2900" dirty="0" smtClean="0">
                <a:latin typeface="ＭＳ Ｐ明朝" pitchFamily="18" charset="-128"/>
                <a:ea typeface="ＭＳ Ｐ明朝" pitchFamily="18" charset="-128"/>
              </a:rPr>
              <a:t>の後に生じている</a:t>
            </a:r>
            <a:r>
              <a:rPr lang="en-US" altLang="ja-JP" sz="2900" dirty="0" smtClean="0">
                <a:latin typeface="ＭＳ Ｐ明朝" pitchFamily="18" charset="-128"/>
                <a:ea typeface="ＭＳ Ｐ明朝" pitchFamily="18" charset="-128"/>
              </a:rPr>
              <a:t>. </a:t>
            </a:r>
          </a:p>
          <a:p>
            <a:pPr lvl="1"/>
            <a:r>
              <a:rPr lang="ja-JP" altLang="en-US" sz="2900" dirty="0" smtClean="0">
                <a:latin typeface="ＭＳ Ｐ明朝" pitchFamily="18" charset="-128"/>
                <a:ea typeface="ＭＳ Ｐ明朝" pitchFamily="18" charset="-128"/>
              </a:rPr>
              <a:t>ほかの</a:t>
            </a:r>
            <a:r>
              <a:rPr lang="ja-JP" altLang="en-US" sz="2900" dirty="0">
                <a:latin typeface="ＭＳ Ｐ明朝" pitchFamily="18" charset="-128"/>
                <a:ea typeface="ＭＳ Ｐ明朝" pitchFamily="18" charset="-128"/>
              </a:rPr>
              <a:t>尋問</a:t>
            </a:r>
            <a:r>
              <a:rPr lang="ja-JP" altLang="en-US" sz="2900" dirty="0" smtClean="0">
                <a:latin typeface="ＭＳ Ｐ明朝" pitchFamily="18" charset="-128"/>
                <a:ea typeface="ＭＳ Ｐ明朝" pitchFamily="18" charset="-128"/>
              </a:rPr>
              <a:t>でも、</a:t>
            </a:r>
            <a:r>
              <a:rPr lang="en-US" altLang="ja-JP" sz="2900" dirty="0" smtClean="0">
                <a:latin typeface="ＭＳ Ｐ明朝" pitchFamily="18" charset="-128"/>
                <a:ea typeface="ＭＳ Ｐ明朝" pitchFamily="18" charset="-128"/>
              </a:rPr>
              <a:t>TNA</a:t>
            </a:r>
            <a:r>
              <a:rPr lang="ja-JP" altLang="en-US" sz="2900" dirty="0" smtClean="0">
                <a:latin typeface="ＭＳ Ｐ明朝" pitchFamily="18" charset="-128"/>
                <a:ea typeface="ＭＳ Ｐ明朝" pitchFamily="18" charset="-128"/>
              </a:rPr>
              <a:t>の後に何らかのトラブルが生じているように見える</a:t>
            </a:r>
            <a:r>
              <a:rPr lang="en-US" altLang="ja-JP" sz="2900" dirty="0" smtClean="0">
                <a:latin typeface="ＭＳ Ｐ明朝" pitchFamily="18" charset="-128"/>
                <a:ea typeface="ＭＳ Ｐ明朝" pitchFamily="18" charset="-128"/>
              </a:rPr>
              <a:t>.</a:t>
            </a:r>
            <a:r>
              <a:rPr lang="ja-JP" altLang="en-US" sz="2900" dirty="0" smtClean="0">
                <a:latin typeface="ＭＳ Ｐ明朝" pitchFamily="18" charset="-128"/>
                <a:ea typeface="ＭＳ Ｐ明朝" pitchFamily="18" charset="-128"/>
              </a:rPr>
              <a:t>（長い沈黙、急なトピック転換、など）</a:t>
            </a:r>
            <a:endParaRPr lang="en-US" altLang="ja-JP" sz="2900" dirty="0" smtClean="0">
              <a:latin typeface="ＭＳ Ｐ明朝" pitchFamily="18" charset="-128"/>
              <a:ea typeface="ＭＳ Ｐ明朝" pitchFamily="18" charset="-128"/>
            </a:endParaRPr>
          </a:p>
          <a:p>
            <a:endParaRPr lang="en-US" altLang="ja-JP" dirty="0" smtClean="0"/>
          </a:p>
          <a:p>
            <a:endParaRPr lang="en-US" altLang="ja-JP" dirty="0" smtClean="0"/>
          </a:p>
          <a:p>
            <a:endParaRPr kumimoji="1" lang="en-US" altLang="ja-JP" dirty="0" smtClean="0"/>
          </a:p>
          <a:p>
            <a:endParaRPr kumimoji="1" lang="en-US" altLang="ja-JP" dirty="0" smtClean="0"/>
          </a:p>
          <a:p>
            <a:endParaRPr kumimoji="1" lang="ja-JP" altLang="en-US" dirty="0"/>
          </a:p>
        </p:txBody>
      </p:sp>
      <p:sp>
        <p:nvSpPr>
          <p:cNvPr id="2" name="スライド番号プレースホルダー 1"/>
          <p:cNvSpPr>
            <a:spLocks noGrp="1"/>
          </p:cNvSpPr>
          <p:nvPr>
            <p:ph type="sldNum" sz="quarter" idx="12"/>
          </p:nvPr>
        </p:nvSpPr>
        <p:spPr/>
        <p:txBody>
          <a:bodyPr/>
          <a:lstStyle/>
          <a:p>
            <a:fld id="{33CB94B4-D78D-4E5F-A53F-52501A791B60}" type="slidenum">
              <a:rPr kumimoji="1" lang="ja-JP" altLang="en-US" smtClean="0"/>
              <a:t>11</a:t>
            </a:fld>
            <a:endParaRPr kumimoji="1" lang="ja-JP" altLang="en-US"/>
          </a:p>
        </p:txBody>
      </p:sp>
    </p:spTree>
    <p:extLst>
      <p:ext uri="{BB962C8B-B14F-4D97-AF65-F5344CB8AC3E}">
        <p14:creationId xmlns:p14="http://schemas.microsoft.com/office/powerpoint/2010/main" val="10741134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kumimoji="1" lang="ja-JP" altLang="en-US" dirty="0" smtClean="0"/>
              <a:t>弁護士用マニュアルにおける</a:t>
            </a:r>
            <a:r>
              <a:rPr kumimoji="1" lang="en-US" altLang="ja-JP" dirty="0" smtClean="0"/>
              <a:t/>
            </a:r>
            <a:br>
              <a:rPr kumimoji="1" lang="en-US" altLang="ja-JP" dirty="0" smtClean="0"/>
            </a:br>
            <a:r>
              <a:rPr lang="ja-JP" altLang="en-US" dirty="0" smtClean="0"/>
              <a:t>反対尋問の技法（１）</a:t>
            </a:r>
            <a:endParaRPr kumimoji="1" lang="ja-JP" altLang="en-US" dirty="0"/>
          </a:p>
        </p:txBody>
      </p:sp>
      <p:sp>
        <p:nvSpPr>
          <p:cNvPr id="4" name="コンテンツ プレースホルダー 3"/>
          <p:cNvSpPr>
            <a:spLocks noGrp="1"/>
          </p:cNvSpPr>
          <p:nvPr>
            <p:ph idx="1"/>
          </p:nvPr>
        </p:nvSpPr>
        <p:spPr>
          <a:xfrm>
            <a:off x="457200" y="1600200"/>
            <a:ext cx="8229600" cy="4781128"/>
          </a:xfrm>
        </p:spPr>
        <p:txBody>
          <a:bodyPr>
            <a:normAutofit fontScale="85000" lnSpcReduction="10000"/>
          </a:bodyPr>
          <a:lstStyle/>
          <a:p>
            <a:pPr marL="342900" lvl="2" indent="-342900">
              <a:lnSpc>
                <a:spcPct val="110000"/>
              </a:lnSpc>
            </a:pPr>
            <a:r>
              <a:rPr lang="ja-JP" altLang="en-US" sz="1900" kern="100" dirty="0" smtClean="0">
                <a:effectLst/>
                <a:latin typeface="ＭＳ Ｐ明朝" pitchFamily="18" charset="-128"/>
                <a:ea typeface="ＭＳ Ｐ明朝" pitchFamily="18" charset="-128"/>
                <a:cs typeface="Times New Roman"/>
              </a:rPr>
              <a:t>誘導尋問を使えばタイプ整合的・優先的返答を得られる、との想定</a:t>
            </a:r>
            <a:endParaRPr lang="en-US" altLang="ja-JP" sz="1900" kern="100" dirty="0" smtClean="0">
              <a:effectLst/>
              <a:latin typeface="ＭＳ Ｐ明朝" pitchFamily="18" charset="-128"/>
              <a:ea typeface="ＭＳ Ｐ明朝" pitchFamily="18" charset="-128"/>
              <a:cs typeface="Times New Roman"/>
            </a:endParaRPr>
          </a:p>
          <a:p>
            <a:pPr marL="800100" lvl="3" indent="-342900">
              <a:lnSpc>
                <a:spcPct val="110000"/>
              </a:lnSpc>
            </a:pPr>
            <a:r>
              <a:rPr lang="ja-JP" altLang="ja-JP" sz="1900" kern="100" dirty="0" smtClean="0">
                <a:effectLst/>
                <a:latin typeface="ＭＳ Ｐ明朝" pitchFamily="18" charset="-128"/>
                <a:ea typeface="ＭＳ Ｐ明朝" pitchFamily="18" charset="-128"/>
                <a:cs typeface="Times New Roman"/>
              </a:rPr>
              <a:t>「反対尋問において最も重要なことは、証人の答えが分かっていることしか聞かないことである。そして、そのことから最も重要なルールが導かれる。反対尋問においては、基本的に、誘導尋問（「はい」か「いいえ」でこたえられる尋問）のみを用いよ。これがそのルールである。」</a:t>
            </a:r>
            <a:endParaRPr lang="en-US" altLang="ja-JP" sz="1900" kern="100" dirty="0" smtClean="0">
              <a:effectLst/>
              <a:latin typeface="ＭＳ Ｐ明朝" pitchFamily="18" charset="-128"/>
              <a:ea typeface="ＭＳ Ｐ明朝" pitchFamily="18" charset="-128"/>
              <a:cs typeface="Times New Roman"/>
            </a:endParaRPr>
          </a:p>
          <a:p>
            <a:pPr marL="800100" lvl="3" indent="-342900">
              <a:lnSpc>
                <a:spcPct val="110000"/>
              </a:lnSpc>
            </a:pPr>
            <a:r>
              <a:rPr lang="ja-JP" altLang="ja-JP" sz="1900" kern="100" dirty="0" smtClean="0">
                <a:effectLst/>
                <a:latin typeface="ＭＳ Ｐ明朝" pitchFamily="18" charset="-128"/>
                <a:ea typeface="ＭＳ Ｐ明朝" pitchFamily="18" charset="-128"/>
                <a:cs typeface="Times New Roman"/>
              </a:rPr>
              <a:t>ただし、完全に答えが分かっている場合、予想外の答えに対して間違いなく弾劾できる場合、には誘導尋問以外を使ってもよい。</a:t>
            </a:r>
            <a:endParaRPr lang="en-US" altLang="ja-JP" sz="1900" kern="100" dirty="0" smtClean="0">
              <a:effectLst/>
              <a:latin typeface="ＭＳ Ｐ明朝" pitchFamily="18" charset="-128"/>
              <a:ea typeface="ＭＳ Ｐ明朝" pitchFamily="18" charset="-128"/>
              <a:cs typeface="Times New Roman"/>
            </a:endParaRPr>
          </a:p>
          <a:p>
            <a:pPr marL="342900" lvl="2" indent="-342900"/>
            <a:r>
              <a:rPr lang="ja-JP" altLang="en-US" kern="100" dirty="0" smtClean="0">
                <a:effectLst/>
                <a:latin typeface="ＭＳ Ｐ明朝" pitchFamily="18" charset="-128"/>
                <a:ea typeface="ＭＳ Ｐ明朝" pitchFamily="18" charset="-128"/>
                <a:cs typeface="Times New Roman"/>
              </a:rPr>
              <a:t>反対尋問の失敗事例は、主として、オープン質問をすることに起因するものとして描かれている。</a:t>
            </a:r>
            <a:endParaRPr lang="ja-JP" altLang="ja-JP" kern="100" dirty="0" smtClean="0">
              <a:effectLst/>
              <a:latin typeface="ＭＳ Ｐ明朝" pitchFamily="18" charset="-128"/>
              <a:ea typeface="ＭＳ Ｐ明朝" pitchFamily="18" charset="-128"/>
              <a:cs typeface="Times New Roman"/>
            </a:endParaRPr>
          </a:p>
          <a:p>
            <a:pPr marL="800100" lvl="3" indent="-342900">
              <a:lnSpc>
                <a:spcPct val="110000"/>
              </a:lnSpc>
            </a:pPr>
            <a:r>
              <a:rPr lang="ja-JP" altLang="ja-JP" sz="1900" kern="100" dirty="0" smtClean="0">
                <a:effectLst/>
                <a:latin typeface="ＭＳ Ｐ明朝" pitchFamily="18" charset="-128"/>
                <a:ea typeface="ＭＳ Ｐ明朝" pitchFamily="18" charset="-128"/>
                <a:cs typeface="Times New Roman"/>
              </a:rPr>
              <a:t>失敗例が挙げられて、「なぜこのような失敗が起きてしまったのか。それは</a:t>
            </a:r>
            <a:r>
              <a:rPr lang="ja-JP" altLang="en-US" sz="1900" kern="100" dirty="0" smtClean="0">
                <a:effectLst/>
                <a:latin typeface="ＭＳ Ｐ明朝" pitchFamily="18" charset="-128"/>
                <a:ea typeface="ＭＳ Ｐ明朝" pitchFamily="18" charset="-128"/>
                <a:cs typeface="Times New Roman"/>
              </a:rPr>
              <a:t>・・・</a:t>
            </a:r>
            <a:r>
              <a:rPr lang="ja-JP" altLang="ja-JP" sz="1900" kern="100" dirty="0" smtClean="0">
                <a:effectLst/>
                <a:latin typeface="ＭＳ Ｐ明朝" pitchFamily="18" charset="-128"/>
                <a:ea typeface="ＭＳ Ｐ明朝" pitchFamily="18" charset="-128"/>
                <a:cs typeface="Times New Roman"/>
              </a:rPr>
              <a:t>自由に答えられるオープンな質問をしてしまっているからである。・・・証人の答えは弁護人が完全にコントロールしなければならない。</a:t>
            </a:r>
            <a:r>
              <a:rPr lang="ja-JP" altLang="en-US" sz="1900" kern="100" dirty="0" smtClean="0">
                <a:effectLst/>
                <a:latin typeface="ＭＳ Ｐ明朝" pitchFamily="18" charset="-128"/>
                <a:ea typeface="ＭＳ Ｐ明朝" pitchFamily="18" charset="-128"/>
                <a:cs typeface="Times New Roman"/>
              </a:rPr>
              <a:t>・・・</a:t>
            </a:r>
            <a:r>
              <a:rPr lang="ja-JP" altLang="ja-JP" sz="1900" kern="100" dirty="0" smtClean="0">
                <a:effectLst/>
                <a:latin typeface="ＭＳ Ｐ明朝" pitchFamily="18" charset="-128"/>
                <a:ea typeface="ＭＳ Ｐ明朝" pitchFamily="18" charset="-128"/>
                <a:cs typeface="Times New Roman"/>
              </a:rPr>
              <a:t>つまり、原則として、誘導尋問のみを用いることになる。」</a:t>
            </a:r>
            <a:endParaRPr lang="en-US" altLang="ja-JP" sz="1900" kern="100" dirty="0" smtClean="0">
              <a:effectLst/>
              <a:latin typeface="ＭＳ Ｐ明朝" pitchFamily="18" charset="-128"/>
              <a:ea typeface="ＭＳ Ｐ明朝" pitchFamily="18" charset="-128"/>
              <a:cs typeface="Times New Roman"/>
            </a:endParaRPr>
          </a:p>
          <a:p>
            <a:pPr marL="800100" lvl="3" indent="-342900">
              <a:lnSpc>
                <a:spcPct val="110000"/>
              </a:lnSpc>
            </a:pPr>
            <a:r>
              <a:rPr lang="en-US" altLang="ja-JP" sz="1900" kern="100" dirty="0" err="1" smtClean="0">
                <a:latin typeface="ＭＳ Ｐ明朝" pitchFamily="18" charset="-128"/>
                <a:ea typeface="ＭＳ Ｐ明朝" pitchFamily="18" charset="-128"/>
                <a:cs typeface="Times New Roman"/>
              </a:rPr>
              <a:t>Wh</a:t>
            </a:r>
            <a:r>
              <a:rPr lang="ja-JP" altLang="en-US" sz="1900" kern="100" dirty="0" smtClean="0">
                <a:latin typeface="ＭＳ Ｐ明朝" pitchFamily="18" charset="-128"/>
                <a:ea typeface="ＭＳ Ｐ明朝" pitchFamily="18" charset="-128"/>
                <a:cs typeface="Times New Roman"/>
              </a:rPr>
              <a:t>質問により弁解の余地を残すと、弁解により疑問は解消し証言を固めるだけ</a:t>
            </a:r>
            <a:endParaRPr lang="en-US" altLang="ja-JP" sz="1900" kern="100" dirty="0" smtClean="0">
              <a:latin typeface="ＭＳ Ｐ明朝" pitchFamily="18" charset="-128"/>
              <a:ea typeface="ＭＳ Ｐ明朝" pitchFamily="18" charset="-128"/>
              <a:cs typeface="Times New Roman"/>
            </a:endParaRPr>
          </a:p>
          <a:p>
            <a:pPr marL="1257300" lvl="4" indent="-342900"/>
            <a:r>
              <a:rPr lang="ja-JP" altLang="ja-JP" kern="100" dirty="0" smtClean="0">
                <a:effectLst/>
                <a:latin typeface="ＭＳ Ｐ明朝" pitchFamily="18" charset="-128"/>
                <a:ea typeface="ＭＳ Ｐ明朝" pitchFamily="18" charset="-128"/>
                <a:cs typeface="Times New Roman"/>
              </a:rPr>
              <a:t>（後藤他『裁判員裁判刑事弁護マニュアル』第一法規２００９年</a:t>
            </a:r>
            <a:r>
              <a:rPr lang="en-US" altLang="ja-JP" kern="100" dirty="0" smtClean="0">
                <a:effectLst/>
                <a:latin typeface="ＭＳ Ｐ明朝" pitchFamily="18" charset="-128"/>
                <a:ea typeface="ＭＳ Ｐ明朝" pitchFamily="18" charset="-128"/>
                <a:cs typeface="Times New Roman"/>
              </a:rPr>
              <a:t>p.155-6.</a:t>
            </a:r>
            <a:r>
              <a:rPr lang="ja-JP" altLang="ja-JP" kern="100" dirty="0" smtClean="0">
                <a:effectLst/>
                <a:latin typeface="ＭＳ Ｐ明朝" pitchFamily="18" charset="-128"/>
                <a:ea typeface="ＭＳ Ｐ明朝" pitchFamily="18" charset="-128"/>
                <a:cs typeface="Times New Roman"/>
              </a:rPr>
              <a:t>）</a:t>
            </a:r>
            <a:endParaRPr lang="en-US" altLang="ja-JP" kern="100" dirty="0" smtClean="0">
              <a:effectLst/>
              <a:latin typeface="ＭＳ Ｐ明朝" pitchFamily="18" charset="-128"/>
              <a:ea typeface="ＭＳ Ｐ明朝" pitchFamily="18" charset="-128"/>
              <a:cs typeface="Times New Roman"/>
            </a:endParaRPr>
          </a:p>
          <a:p>
            <a:pPr marL="800100" lvl="3" indent="-342900">
              <a:lnSpc>
                <a:spcPct val="110000"/>
              </a:lnSpc>
            </a:pPr>
            <a:r>
              <a:rPr lang="ja-JP" altLang="en-US" sz="1900" kern="100" dirty="0" smtClean="0">
                <a:latin typeface="ＭＳ Ｐ明朝" pitchFamily="18" charset="-128"/>
                <a:ea typeface="ＭＳ Ｐ明朝" pitchFamily="18" charset="-128"/>
                <a:cs typeface="Times New Roman"/>
              </a:rPr>
              <a:t>オープン質問をすると主尋問の証言を確認するだけの「塗り壁」尋問になる。</a:t>
            </a:r>
            <a:endParaRPr lang="en-US" altLang="ja-JP" sz="1900" kern="100" dirty="0" smtClean="0">
              <a:latin typeface="ＭＳ Ｐ明朝" pitchFamily="18" charset="-128"/>
              <a:ea typeface="ＭＳ Ｐ明朝" pitchFamily="18" charset="-128"/>
              <a:cs typeface="Times New Roman"/>
            </a:endParaRPr>
          </a:p>
          <a:p>
            <a:endParaRPr kumimoji="1" lang="ja-JP" altLang="en-US" dirty="0">
              <a:latin typeface="ＭＳ Ｐ明朝" pitchFamily="18" charset="-128"/>
              <a:ea typeface="ＭＳ Ｐ明朝" pitchFamily="18" charset="-128"/>
            </a:endParaRPr>
          </a:p>
        </p:txBody>
      </p:sp>
      <p:sp>
        <p:nvSpPr>
          <p:cNvPr id="2" name="スライド番号プレースホルダー 1"/>
          <p:cNvSpPr>
            <a:spLocks noGrp="1"/>
          </p:cNvSpPr>
          <p:nvPr>
            <p:ph type="sldNum" sz="quarter" idx="12"/>
          </p:nvPr>
        </p:nvSpPr>
        <p:spPr/>
        <p:txBody>
          <a:bodyPr/>
          <a:lstStyle/>
          <a:p>
            <a:fld id="{33CB94B4-D78D-4E5F-A53F-52501A791B60}" type="slidenum">
              <a:rPr kumimoji="1" lang="ja-JP" altLang="en-US" smtClean="0"/>
              <a:t>12</a:t>
            </a:fld>
            <a:endParaRPr kumimoji="1" lang="ja-JP" altLang="en-US"/>
          </a:p>
        </p:txBody>
      </p:sp>
    </p:spTree>
    <p:extLst>
      <p:ext uri="{BB962C8B-B14F-4D97-AF65-F5344CB8AC3E}">
        <p14:creationId xmlns:p14="http://schemas.microsoft.com/office/powerpoint/2010/main" val="1739057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normAutofit fontScale="90000"/>
          </a:bodyPr>
          <a:lstStyle/>
          <a:p>
            <a:r>
              <a:rPr lang="ja-JP" altLang="en-US" dirty="0"/>
              <a:t>弁護士用マニュアルにおける</a:t>
            </a:r>
            <a:br>
              <a:rPr lang="ja-JP" altLang="en-US" dirty="0"/>
            </a:br>
            <a:r>
              <a:rPr lang="ja-JP" altLang="en-US" dirty="0"/>
              <a:t>反対尋問の技法</a:t>
            </a:r>
            <a:r>
              <a:rPr lang="ja-JP" altLang="en-US" dirty="0" smtClean="0"/>
              <a:t>（２）</a:t>
            </a:r>
            <a:endParaRPr kumimoji="1" lang="ja-JP" altLang="en-US" dirty="0"/>
          </a:p>
        </p:txBody>
      </p:sp>
      <p:sp>
        <p:nvSpPr>
          <p:cNvPr id="7" name="コンテンツ プレースホルダー 6"/>
          <p:cNvSpPr>
            <a:spLocks noGrp="1"/>
          </p:cNvSpPr>
          <p:nvPr>
            <p:ph idx="1"/>
          </p:nvPr>
        </p:nvSpPr>
        <p:spPr/>
        <p:txBody>
          <a:bodyPr>
            <a:normAutofit/>
          </a:bodyPr>
          <a:lstStyle/>
          <a:p>
            <a:r>
              <a:rPr lang="ja-JP" altLang="en-US" dirty="0" smtClean="0">
                <a:latin typeface="ＭＳ Ｐ明朝" pitchFamily="18" charset="-128"/>
                <a:ea typeface="ＭＳ Ｐ明朝" pitchFamily="18" charset="-128"/>
              </a:rPr>
              <a:t>（</a:t>
            </a:r>
            <a:r>
              <a:rPr lang="en-US" altLang="ja-JP" dirty="0" smtClean="0">
                <a:latin typeface="ＭＳ Ｐ明朝" pitchFamily="18" charset="-128"/>
                <a:ea typeface="ＭＳ Ｐ明朝" pitchFamily="18" charset="-128"/>
              </a:rPr>
              <a:t>『</a:t>
            </a:r>
            <a:r>
              <a:rPr lang="ja-JP" altLang="en-US" dirty="0" smtClean="0">
                <a:latin typeface="ＭＳ Ｐ明朝" pitchFamily="18" charset="-128"/>
                <a:ea typeface="ＭＳ Ｐ明朝" pitchFamily="18" charset="-128"/>
              </a:rPr>
              <a:t>実践・刑事証人尋問技術</a:t>
            </a:r>
            <a:r>
              <a:rPr lang="en-US" altLang="ja-JP" dirty="0" smtClean="0">
                <a:latin typeface="ＭＳ Ｐ明朝" pitchFamily="18" charset="-128"/>
                <a:ea typeface="ＭＳ Ｐ明朝" pitchFamily="18" charset="-128"/>
              </a:rPr>
              <a:t>』</a:t>
            </a:r>
            <a:r>
              <a:rPr lang="ja-JP" altLang="en-US" dirty="0" smtClean="0">
                <a:latin typeface="ＭＳ Ｐ明朝" pitchFamily="18" charset="-128"/>
                <a:ea typeface="ＭＳ Ｐ明朝" pitchFamily="18" charset="-128"/>
              </a:rPr>
              <a:t>現代人文社２００９年）</a:t>
            </a:r>
            <a:endParaRPr lang="en-US" altLang="ja-JP" dirty="0" smtClean="0">
              <a:latin typeface="ＭＳ Ｐ明朝" pitchFamily="18" charset="-128"/>
              <a:ea typeface="ＭＳ Ｐ明朝" pitchFamily="18" charset="-128"/>
            </a:endParaRPr>
          </a:p>
          <a:p>
            <a:pPr lvl="1"/>
            <a:r>
              <a:rPr lang="ja-JP" altLang="en-US" dirty="0" smtClean="0">
                <a:latin typeface="ＭＳ Ｐ明朝" pitchFamily="18" charset="-128"/>
                <a:ea typeface="ＭＳ Ｐ明朝" pitchFamily="18" charset="-128"/>
              </a:rPr>
              <a:t>「成功事例」は、実際の反対尋問事例（尋問調書から？）の会話を取り上げて分析され、「ダイヤモンドルール」として定式化</a:t>
            </a:r>
            <a:endParaRPr lang="en-US" altLang="ja-JP" dirty="0" smtClean="0">
              <a:latin typeface="ＭＳ Ｐ明朝" pitchFamily="18" charset="-128"/>
              <a:ea typeface="ＭＳ Ｐ明朝" pitchFamily="18" charset="-128"/>
            </a:endParaRPr>
          </a:p>
          <a:p>
            <a:pPr lvl="2"/>
            <a:r>
              <a:rPr lang="ja-JP" altLang="en-US" dirty="0">
                <a:latin typeface="ＭＳ Ｐ明朝" pitchFamily="18" charset="-128"/>
                <a:ea typeface="ＭＳ Ｐ明朝" pitchFamily="18" charset="-128"/>
              </a:rPr>
              <a:t>事前</a:t>
            </a:r>
            <a:r>
              <a:rPr lang="ja-JP" altLang="en-US" dirty="0" smtClean="0">
                <a:latin typeface="ＭＳ Ｐ明朝" pitchFamily="18" charset="-128"/>
                <a:ea typeface="ＭＳ Ｐ明朝" pitchFamily="18" charset="-128"/>
              </a:rPr>
              <a:t>に</a:t>
            </a:r>
            <a:r>
              <a:rPr lang="ja-JP" altLang="en-US" dirty="0">
                <a:latin typeface="ＭＳ Ｐ明朝" pitchFamily="18" charset="-128"/>
                <a:ea typeface="ＭＳ Ｐ明朝" pitchFamily="18" charset="-128"/>
              </a:rPr>
              <a:t>逃げ道</a:t>
            </a:r>
            <a:r>
              <a:rPr lang="ja-JP" altLang="en-US" dirty="0" smtClean="0">
                <a:latin typeface="ＭＳ Ｐ明朝" pitchFamily="18" charset="-128"/>
                <a:ea typeface="ＭＳ Ｐ明朝" pitchFamily="18" charset="-128"/>
              </a:rPr>
              <a:t>を塞げ、理由を聞くな、誘導尋問をせよ、証人を矛盾へと導け、矛盾を示せ、矛盾を示したら深追いするな、</a:t>
            </a:r>
            <a:r>
              <a:rPr lang="ja-JP" altLang="en-US" dirty="0">
                <a:latin typeface="ＭＳ Ｐ明朝" pitchFamily="18" charset="-128"/>
                <a:ea typeface="ＭＳ Ｐ明朝" pitchFamily="18" charset="-128"/>
              </a:rPr>
              <a:t>など</a:t>
            </a:r>
            <a:endParaRPr lang="en-US" altLang="ja-JP" dirty="0" smtClean="0">
              <a:latin typeface="ＭＳ Ｐ明朝" pitchFamily="18" charset="-128"/>
              <a:ea typeface="ＭＳ Ｐ明朝" pitchFamily="18" charset="-128"/>
            </a:endParaRPr>
          </a:p>
          <a:p>
            <a:pPr lvl="1"/>
            <a:r>
              <a:rPr lang="ja-JP" altLang="en-US" dirty="0" smtClean="0">
                <a:latin typeface="ＭＳ Ｐ明朝" pitchFamily="18" charset="-128"/>
                <a:ea typeface="ＭＳ Ｐ明朝" pitchFamily="18" charset="-128"/>
              </a:rPr>
              <a:t>「失敗事例」は仮想事例によって説明される</a:t>
            </a:r>
            <a:r>
              <a:rPr lang="en-US" altLang="ja-JP" dirty="0" smtClean="0">
                <a:latin typeface="ＭＳ Ｐ明朝" pitchFamily="18" charset="-128"/>
                <a:ea typeface="ＭＳ Ｐ明朝" pitchFamily="18" charset="-128"/>
              </a:rPr>
              <a:t>.</a:t>
            </a:r>
            <a:endParaRPr lang="ja-JP" altLang="en-US" dirty="0">
              <a:latin typeface="ＭＳ Ｐ明朝" pitchFamily="18" charset="-128"/>
              <a:ea typeface="ＭＳ Ｐ明朝" pitchFamily="18" charset="-128"/>
            </a:endParaRPr>
          </a:p>
          <a:p>
            <a:endParaRPr kumimoji="1" lang="ja-JP" altLang="en-US" dirty="0">
              <a:latin typeface="ＭＳ Ｐ明朝" pitchFamily="18" charset="-128"/>
              <a:ea typeface="ＭＳ Ｐ明朝" pitchFamily="18" charset="-128"/>
            </a:endParaRPr>
          </a:p>
        </p:txBody>
      </p:sp>
      <p:sp>
        <p:nvSpPr>
          <p:cNvPr id="4" name="スライド番号プレースホルダー 3"/>
          <p:cNvSpPr>
            <a:spLocks noGrp="1"/>
          </p:cNvSpPr>
          <p:nvPr>
            <p:ph type="sldNum" sz="quarter" idx="12"/>
          </p:nvPr>
        </p:nvSpPr>
        <p:spPr/>
        <p:txBody>
          <a:bodyPr/>
          <a:lstStyle/>
          <a:p>
            <a:fld id="{33CB94B4-D78D-4E5F-A53F-52501A791B60}" type="slidenum">
              <a:rPr kumimoji="1" lang="ja-JP" altLang="en-US" smtClean="0"/>
              <a:t>13</a:t>
            </a:fld>
            <a:endParaRPr kumimoji="1" lang="ja-JP" altLang="en-US"/>
          </a:p>
        </p:txBody>
      </p:sp>
    </p:spTree>
    <p:extLst>
      <p:ext uri="{BB962C8B-B14F-4D97-AF65-F5344CB8AC3E}">
        <p14:creationId xmlns:p14="http://schemas.microsoft.com/office/powerpoint/2010/main" val="33176989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NITA</a:t>
            </a:r>
            <a:r>
              <a:rPr kumimoji="1" lang="ja-JP" altLang="en-US" dirty="0" smtClean="0"/>
              <a:t>メソッドにおける</a:t>
            </a:r>
            <a:r>
              <a:rPr kumimoji="1" lang="en-US" altLang="ja-JP" dirty="0" smtClean="0"/>
              <a:t/>
            </a:r>
            <a:br>
              <a:rPr kumimoji="1" lang="en-US" altLang="ja-JP" dirty="0" smtClean="0"/>
            </a:br>
            <a:r>
              <a:rPr kumimoji="1" lang="ja-JP" altLang="en-US" dirty="0" smtClean="0"/>
              <a:t>反対尋問の原則</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latin typeface="ＭＳ Ｐ明朝" pitchFamily="18" charset="-128"/>
                <a:ea typeface="ＭＳ Ｐ明朝" pitchFamily="18" charset="-128"/>
              </a:rPr>
              <a:t>全米法廷技術研究所（</a:t>
            </a:r>
            <a:r>
              <a:rPr kumimoji="1" lang="en-US" altLang="ja-JP" dirty="0" smtClean="0">
                <a:latin typeface="ＭＳ Ｐ明朝" pitchFamily="18" charset="-128"/>
                <a:ea typeface="ＭＳ Ｐ明朝" pitchFamily="18" charset="-128"/>
              </a:rPr>
              <a:t>National Institute for Trial Advocacy: NITA)</a:t>
            </a:r>
            <a:r>
              <a:rPr kumimoji="1" lang="ja-JP" altLang="en-US" dirty="0" smtClean="0">
                <a:latin typeface="ＭＳ Ｐ明朝" pitchFamily="18" charset="-128"/>
                <a:ea typeface="ＭＳ Ｐ明朝" pitchFamily="18" charset="-128"/>
              </a:rPr>
              <a:t>の自己矛盾供述による弾劾方法</a:t>
            </a:r>
            <a:endParaRPr kumimoji="1" lang="en-US" altLang="ja-JP" dirty="0" smtClean="0">
              <a:latin typeface="ＭＳ Ｐ明朝" pitchFamily="18" charset="-128"/>
              <a:ea typeface="ＭＳ Ｐ明朝" pitchFamily="18" charset="-128"/>
            </a:endParaRPr>
          </a:p>
          <a:p>
            <a:pPr lvl="1"/>
            <a:r>
              <a:rPr lang="ja-JP" altLang="en-US" dirty="0" smtClean="0">
                <a:latin typeface="ＭＳ Ｐ明朝" pitchFamily="18" charset="-128"/>
                <a:ea typeface="ＭＳ Ｐ明朝" pitchFamily="18" charset="-128"/>
              </a:rPr>
              <a:t>３</a:t>
            </a:r>
            <a:r>
              <a:rPr lang="ja-JP" altLang="en-US" dirty="0">
                <a:latin typeface="ＭＳ Ｐ明朝" pitchFamily="18" charset="-128"/>
                <a:ea typeface="ＭＳ Ｐ明朝" pitchFamily="18" charset="-128"/>
              </a:rPr>
              <a:t>つ</a:t>
            </a:r>
            <a:r>
              <a:rPr lang="ja-JP" altLang="en-US" dirty="0" smtClean="0">
                <a:latin typeface="ＭＳ Ｐ明朝" pitchFamily="18" charset="-128"/>
                <a:ea typeface="ＭＳ Ｐ明朝" pitchFamily="18" charset="-128"/>
              </a:rPr>
              <a:t>の</a:t>
            </a:r>
            <a:r>
              <a:rPr lang="en-US" altLang="ja-JP" dirty="0" smtClean="0">
                <a:latin typeface="ＭＳ Ｐ明朝" pitchFamily="18" charset="-128"/>
                <a:ea typeface="ＭＳ Ｐ明朝" pitchFamily="18" charset="-128"/>
              </a:rPr>
              <a:t>C</a:t>
            </a:r>
            <a:r>
              <a:rPr lang="ja-JP" altLang="en-US" dirty="0" smtClean="0">
                <a:latin typeface="ＭＳ Ｐ明朝" pitchFamily="18" charset="-128"/>
                <a:ea typeface="ＭＳ Ｐ明朝" pitchFamily="18" charset="-128"/>
              </a:rPr>
              <a:t>のステップ</a:t>
            </a:r>
            <a:endParaRPr lang="en-US" altLang="ja-JP" dirty="0" smtClean="0">
              <a:latin typeface="ＭＳ Ｐ明朝" pitchFamily="18" charset="-128"/>
              <a:ea typeface="ＭＳ Ｐ明朝" pitchFamily="18" charset="-128"/>
            </a:endParaRPr>
          </a:p>
          <a:p>
            <a:pPr lvl="2"/>
            <a:r>
              <a:rPr kumimoji="1" lang="ja-JP" altLang="en-US" dirty="0" smtClean="0">
                <a:latin typeface="ＭＳ Ｐ明朝" pitchFamily="18" charset="-128"/>
                <a:ea typeface="ＭＳ Ｐ明朝" pitchFamily="18" charset="-128"/>
              </a:rPr>
              <a:t>肩入れ</a:t>
            </a:r>
            <a:r>
              <a:rPr kumimoji="1" lang="en-US" altLang="ja-JP" dirty="0" smtClean="0">
                <a:latin typeface="ＭＳ Ｐ明朝" pitchFamily="18" charset="-128"/>
                <a:ea typeface="ＭＳ Ｐ明朝" pitchFamily="18" charset="-128"/>
              </a:rPr>
              <a:t>(commit)</a:t>
            </a:r>
            <a:r>
              <a:rPr kumimoji="1" lang="ja-JP" altLang="en-US" dirty="0" smtClean="0">
                <a:latin typeface="ＭＳ Ｐ明朝" pitchFamily="18" charset="-128"/>
                <a:ea typeface="ＭＳ Ｐ明朝" pitchFamily="18" charset="-128"/>
              </a:rPr>
              <a:t>（誘導尋問で）公判証言を固める</a:t>
            </a:r>
            <a:endParaRPr kumimoji="1" lang="en-US" altLang="ja-JP" dirty="0" smtClean="0">
              <a:latin typeface="ＭＳ Ｐ明朝" pitchFamily="18" charset="-128"/>
              <a:ea typeface="ＭＳ Ｐ明朝" pitchFamily="18" charset="-128"/>
            </a:endParaRPr>
          </a:p>
          <a:p>
            <a:pPr lvl="2"/>
            <a:r>
              <a:rPr lang="ja-JP" altLang="en-US" dirty="0">
                <a:latin typeface="ＭＳ Ｐ明朝" pitchFamily="18" charset="-128"/>
                <a:ea typeface="ＭＳ Ｐ明朝" pitchFamily="18" charset="-128"/>
              </a:rPr>
              <a:t>信用情況</a:t>
            </a:r>
            <a:r>
              <a:rPr lang="ja-JP" altLang="en-US" dirty="0" smtClean="0">
                <a:latin typeface="ＭＳ Ｐ明朝" pitchFamily="18" charset="-128"/>
                <a:ea typeface="ＭＳ Ｐ明朝" pitchFamily="18" charset="-128"/>
              </a:rPr>
              <a:t>の付与</a:t>
            </a:r>
            <a:r>
              <a:rPr lang="en-US" altLang="ja-JP" dirty="0" smtClean="0">
                <a:latin typeface="ＭＳ Ｐ明朝" pitchFamily="18" charset="-128"/>
                <a:ea typeface="ＭＳ Ｐ明朝" pitchFamily="18" charset="-128"/>
              </a:rPr>
              <a:t>(Credit)</a:t>
            </a:r>
            <a:r>
              <a:rPr lang="ja-JP" altLang="en-US" dirty="0" smtClean="0">
                <a:latin typeface="ＭＳ Ｐ明朝" pitchFamily="18" charset="-128"/>
                <a:ea typeface="ＭＳ Ｐ明朝" pitchFamily="18" charset="-128"/>
              </a:rPr>
              <a:t>：供述書の信用性を固める</a:t>
            </a:r>
            <a:endParaRPr lang="en-US" altLang="ja-JP" dirty="0" smtClean="0">
              <a:latin typeface="ＭＳ Ｐ明朝" pitchFamily="18" charset="-128"/>
              <a:ea typeface="ＭＳ Ｐ明朝" pitchFamily="18" charset="-128"/>
            </a:endParaRPr>
          </a:p>
          <a:p>
            <a:pPr lvl="2"/>
            <a:r>
              <a:rPr lang="ja-JP" altLang="en-US" dirty="0" smtClean="0">
                <a:latin typeface="ＭＳ Ｐ明朝" pitchFamily="18" charset="-128"/>
                <a:ea typeface="ＭＳ Ｐ明朝" pitchFamily="18" charset="-128"/>
              </a:rPr>
              <a:t>対面（</a:t>
            </a:r>
            <a:r>
              <a:rPr lang="en-US" altLang="ja-JP" dirty="0" smtClean="0">
                <a:latin typeface="ＭＳ Ｐ明朝" pitchFamily="18" charset="-128"/>
                <a:ea typeface="ＭＳ Ｐ明朝" pitchFamily="18" charset="-128"/>
              </a:rPr>
              <a:t>Confront)</a:t>
            </a:r>
            <a:r>
              <a:rPr lang="ja-JP" altLang="en-US" dirty="0" smtClean="0">
                <a:latin typeface="ＭＳ Ｐ明朝" pitchFamily="18" charset="-128"/>
                <a:ea typeface="ＭＳ Ｐ明朝" pitchFamily="18" charset="-128"/>
              </a:rPr>
              <a:t>：証言と矛盾供述とを対面させる</a:t>
            </a:r>
            <a:r>
              <a:rPr lang="en-US" altLang="ja-JP" dirty="0" smtClean="0">
                <a:latin typeface="ＭＳ Ｐ明朝" pitchFamily="18" charset="-128"/>
                <a:ea typeface="ＭＳ Ｐ明朝" pitchFamily="18" charset="-128"/>
              </a:rPr>
              <a:t/>
            </a:r>
            <a:br>
              <a:rPr lang="en-US" altLang="ja-JP" dirty="0" smtClean="0">
                <a:latin typeface="ＭＳ Ｐ明朝" pitchFamily="18" charset="-128"/>
                <a:ea typeface="ＭＳ Ｐ明朝" pitchFamily="18" charset="-128"/>
              </a:rPr>
            </a:br>
            <a:r>
              <a:rPr lang="en-US" altLang="ja-JP" dirty="0" smtClean="0">
                <a:latin typeface="ＭＳ Ｐ明朝" pitchFamily="18" charset="-128"/>
                <a:ea typeface="ＭＳ Ｐ明朝" pitchFamily="18" charset="-128"/>
              </a:rPr>
              <a:t>	</a:t>
            </a:r>
          </a:p>
          <a:p>
            <a:r>
              <a:rPr kumimoji="1" lang="ja-JP" altLang="en-US" dirty="0" smtClean="0">
                <a:latin typeface="ＭＳ Ｐ明朝" pitchFamily="18" charset="-128"/>
                <a:ea typeface="ＭＳ Ｐ明朝" pitchFamily="18" charset="-128"/>
              </a:rPr>
              <a:t>２００８年以降、日本への紹介始まる</a:t>
            </a:r>
            <a:endParaRPr kumimoji="1" lang="en-US" altLang="ja-JP" dirty="0">
              <a:latin typeface="ＭＳ Ｐ明朝" pitchFamily="18" charset="-128"/>
              <a:ea typeface="ＭＳ Ｐ明朝" pitchFamily="18" charset="-128"/>
            </a:endParaRPr>
          </a:p>
          <a:p>
            <a:endParaRPr kumimoji="1" lang="ja-JP" altLang="en-US" dirty="0">
              <a:latin typeface="ＭＳ Ｐ明朝" pitchFamily="18" charset="-128"/>
              <a:ea typeface="ＭＳ Ｐ明朝" pitchFamily="18" charset="-128"/>
            </a:endParaRPr>
          </a:p>
        </p:txBody>
      </p:sp>
      <p:sp>
        <p:nvSpPr>
          <p:cNvPr id="4" name="スライド番号プレースホルダー 3"/>
          <p:cNvSpPr>
            <a:spLocks noGrp="1"/>
          </p:cNvSpPr>
          <p:nvPr>
            <p:ph type="sldNum" sz="quarter" idx="12"/>
          </p:nvPr>
        </p:nvSpPr>
        <p:spPr/>
        <p:txBody>
          <a:bodyPr/>
          <a:lstStyle/>
          <a:p>
            <a:fld id="{33CB94B4-D78D-4E5F-A53F-52501A791B60}" type="slidenum">
              <a:rPr kumimoji="1" lang="ja-JP" altLang="en-US" smtClean="0"/>
              <a:t>14</a:t>
            </a:fld>
            <a:endParaRPr kumimoji="1" lang="ja-JP" altLang="en-US"/>
          </a:p>
        </p:txBody>
      </p:sp>
    </p:spTree>
    <p:extLst>
      <p:ext uri="{BB962C8B-B14F-4D97-AF65-F5344CB8AC3E}">
        <p14:creationId xmlns:p14="http://schemas.microsoft.com/office/powerpoint/2010/main" val="32827459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33CB94B4-D78D-4E5F-A53F-52501A791B60}" type="slidenum">
              <a:rPr kumimoji="1" lang="ja-JP" altLang="en-US" smtClean="0"/>
              <a:t>15</a:t>
            </a:fld>
            <a:endParaRPr kumimoji="1" lang="ja-JP" altLang="en-US" dirty="0"/>
          </a:p>
        </p:txBody>
      </p:sp>
      <p:sp>
        <p:nvSpPr>
          <p:cNvPr id="7" name="正方形/長方形 6"/>
          <p:cNvSpPr/>
          <p:nvPr/>
        </p:nvSpPr>
        <p:spPr>
          <a:xfrm>
            <a:off x="323528" y="262677"/>
            <a:ext cx="6039504" cy="5724644"/>
          </a:xfrm>
          <a:prstGeom prst="rect">
            <a:avLst/>
          </a:prstGeom>
        </p:spPr>
        <p:txBody>
          <a:bodyPr wrap="square">
            <a:spAutoFit/>
          </a:bodyPr>
          <a:lstStyle/>
          <a:p>
            <a:r>
              <a:rPr lang="ja-JP" altLang="en-US" sz="1600" b="1" dirty="0" smtClean="0">
                <a:hlinkClick r:id="rId2" action="ppaction://hlinkfile"/>
              </a:rPr>
              <a:t>（２）</a:t>
            </a:r>
            <a:r>
              <a:rPr lang="en-US" altLang="ja-JP" sz="1600" b="1" dirty="0" smtClean="0">
                <a:hlinkClick r:id="rId2" action="ppaction://hlinkfile"/>
              </a:rPr>
              <a:t>22 v25 11:24:59 (</a:t>
            </a:r>
            <a:r>
              <a:rPr lang="ja-JP" altLang="en-US" sz="1600" b="1" dirty="0" smtClean="0">
                <a:hlinkClick r:id="rId2" action="ppaction://hlinkfile"/>
              </a:rPr>
              <a:t>検察官による被告人への反対尋問</a:t>
            </a:r>
            <a:r>
              <a:rPr lang="en-US" altLang="ja-JP" sz="1600" b="1" dirty="0" smtClean="0">
                <a:hlinkClick r:id="rId2" action="ppaction://hlinkfile"/>
              </a:rPr>
              <a:t>)</a:t>
            </a:r>
            <a:endParaRPr lang="en-US" altLang="ja-JP" sz="1600" b="1" dirty="0" smtClean="0"/>
          </a:p>
          <a:p>
            <a:endParaRPr lang="en-US" altLang="ja-JP" sz="1400" dirty="0" smtClean="0"/>
          </a:p>
          <a:p>
            <a:pPr marL="342900" indent="-342900">
              <a:buFont typeface="+mj-lt"/>
              <a:buAutoNum type="arabicPeriod"/>
            </a:pPr>
            <a:r>
              <a:rPr lang="ja-JP" altLang="en-US" sz="1400" dirty="0" smtClean="0"/>
              <a:t>検察官：   倉庫ない： 倉庫内について質問しますが＝倉庫内は、外より暖</a:t>
            </a:r>
            <a:r>
              <a:rPr lang="en-US" altLang="ja-JP" sz="1400" dirty="0" smtClean="0"/>
              <a:t>	</a:t>
            </a:r>
            <a:r>
              <a:rPr lang="ja-JP" altLang="en-US" sz="1400" dirty="0" smtClean="0"/>
              <a:t>かかったんですか。</a:t>
            </a:r>
          </a:p>
          <a:p>
            <a:pPr marL="342900" indent="-342900">
              <a:buFont typeface="+mj-lt"/>
              <a:buAutoNum type="arabicPeriod"/>
            </a:pPr>
            <a:r>
              <a:rPr lang="ja-JP" altLang="en-US" sz="1400" dirty="0" smtClean="0"/>
              <a:t>       </a:t>
            </a:r>
            <a:r>
              <a:rPr lang="en-US" altLang="ja-JP" sz="1400" dirty="0" smtClean="0"/>
              <a:t>(1.9)</a:t>
            </a:r>
            <a:r>
              <a:rPr lang="ja-JP" altLang="en-US" sz="1400" dirty="0" smtClean="0"/>
              <a:t>　　</a:t>
            </a:r>
            <a:endParaRPr lang="en-US" altLang="ja-JP" sz="1400" dirty="0" smtClean="0"/>
          </a:p>
          <a:p>
            <a:pPr marL="342900" indent="-342900">
              <a:buFont typeface="+mj-lt"/>
              <a:buAutoNum type="arabicPeriod"/>
            </a:pPr>
            <a:r>
              <a:rPr lang="ja-JP" altLang="en-US" sz="1400" dirty="0" smtClean="0"/>
              <a:t>被告人：   はい</a:t>
            </a:r>
            <a:r>
              <a:rPr lang="en-US" altLang="ja-JP" sz="1400" dirty="0"/>
              <a:t> </a:t>
            </a:r>
            <a:r>
              <a:rPr lang="ja-JP" altLang="en-US" sz="1400" dirty="0" smtClean="0"/>
              <a:t>あめ、あめ、雨をしのぐことができましたんで。 えー：：： </a:t>
            </a:r>
            <a:r>
              <a:rPr lang="en-US" altLang="ja-JP" sz="1400" dirty="0" smtClean="0"/>
              <a:t> </a:t>
            </a:r>
            <a:r>
              <a:rPr lang="ja-JP" altLang="en-US" sz="1400" dirty="0" smtClean="0"/>
              <a:t>外</a:t>
            </a:r>
            <a:r>
              <a:rPr lang="en-US" altLang="ja-JP" sz="1400" dirty="0" smtClean="0"/>
              <a:t>	</a:t>
            </a:r>
            <a:r>
              <a:rPr lang="ja-JP" altLang="en-US" sz="1400" dirty="0" smtClean="0"/>
              <a:t>に比べれば　ずっと暖かかったです：。</a:t>
            </a:r>
          </a:p>
          <a:p>
            <a:pPr marL="342900" indent="-342900">
              <a:buFont typeface="+mj-lt"/>
              <a:buAutoNum type="arabicPeriod"/>
            </a:pPr>
            <a:r>
              <a:rPr lang="ja-JP" altLang="en-US" sz="1400" dirty="0" smtClean="0"/>
              <a:t>       </a:t>
            </a:r>
            <a:r>
              <a:rPr lang="en-US" altLang="ja-JP" sz="1400" dirty="0" smtClean="0"/>
              <a:t>(0.7)</a:t>
            </a:r>
          </a:p>
          <a:p>
            <a:pPr marL="342900" indent="-342900">
              <a:buFont typeface="+mj-lt"/>
              <a:buAutoNum type="arabicPeriod"/>
            </a:pPr>
            <a:r>
              <a:rPr lang="ja-JP" altLang="en-US" sz="1400" dirty="0" smtClean="0"/>
              <a:t>検察官：   ずっと暖かかったといいますと、その</a:t>
            </a:r>
            <a:r>
              <a:rPr lang="en-US" altLang="ja-JP" sz="1400" dirty="0" smtClean="0"/>
              <a:t>､</a:t>
            </a:r>
            <a:r>
              <a:rPr lang="ja-JP" altLang="en-US" sz="1400" dirty="0" smtClean="0"/>
              <a:t>雨がふせげるだけ：　 </a:t>
            </a:r>
            <a:r>
              <a:rPr lang="ja-JP" altLang="en-US" sz="1400" dirty="0" err="1" smtClean="0"/>
              <a:t>あた</a:t>
            </a:r>
            <a:r>
              <a:rPr lang="en-US" altLang="ja-JP" sz="1400" dirty="0" smtClean="0"/>
              <a:t>	</a:t>
            </a:r>
            <a:r>
              <a:rPr lang="ja-JP" altLang="en-US" sz="1400" dirty="0" err="1" smtClean="0"/>
              <a:t>たか</a:t>
            </a:r>
            <a:r>
              <a:rPr lang="en-US" altLang="ja-JP" sz="1400" dirty="0" smtClean="0"/>
              <a:t>-</a:t>
            </a:r>
            <a:r>
              <a:rPr lang="ja-JP" altLang="en-US" sz="1400" dirty="0" smtClean="0"/>
              <a:t>かったというんですが＝そう、具体的に気温とかは 外と中</a:t>
            </a:r>
            <a:r>
              <a:rPr lang="en-US" altLang="ja-JP" sz="1400" dirty="0" smtClean="0"/>
              <a:t>	</a:t>
            </a:r>
            <a:r>
              <a:rPr lang="ja-JP" altLang="en-US" sz="1400" dirty="0" smtClean="0"/>
              <a:t>でいっしょだったんですか</a:t>
            </a:r>
          </a:p>
          <a:p>
            <a:pPr marL="342900" indent="-342900">
              <a:buFont typeface="+mj-lt"/>
              <a:buAutoNum type="arabicPeriod"/>
            </a:pPr>
            <a:r>
              <a:rPr lang="ja-JP" altLang="en-US" sz="1400" dirty="0" smtClean="0"/>
              <a:t>       </a:t>
            </a:r>
            <a:r>
              <a:rPr lang="en-US" altLang="ja-JP" sz="1400" dirty="0" smtClean="0"/>
              <a:t>(0.9)</a:t>
            </a:r>
          </a:p>
          <a:p>
            <a:pPr marL="342900" indent="-342900">
              <a:buFont typeface="+mj-lt"/>
              <a:buAutoNum type="arabicPeriod"/>
            </a:pPr>
            <a:r>
              <a:rPr lang="ja-JP" altLang="en-US" sz="1400" dirty="0" smtClean="0"/>
              <a:t>被告人：   そこまではわかりません</a:t>
            </a:r>
          </a:p>
          <a:p>
            <a:pPr marL="342900" indent="-342900">
              <a:buFont typeface="+mj-lt"/>
              <a:buAutoNum type="arabicPeriod"/>
            </a:pPr>
            <a:r>
              <a:rPr lang="ja-JP" altLang="en-US" sz="1400" dirty="0" smtClean="0"/>
              <a:t>       </a:t>
            </a:r>
            <a:r>
              <a:rPr lang="en-US" altLang="ja-JP" sz="1400" dirty="0" smtClean="0"/>
              <a:t>(0.6)</a:t>
            </a:r>
          </a:p>
          <a:p>
            <a:pPr marL="342900" indent="-342900">
              <a:buFont typeface="+mj-lt"/>
              <a:buAutoNum type="arabicPeriod"/>
            </a:pPr>
            <a:r>
              <a:rPr lang="ja-JP" altLang="en-US" sz="1400" dirty="0" smtClean="0"/>
              <a:t>検察官：   ですので体感気温としても： 温度として；</a:t>
            </a:r>
            <a:r>
              <a:rPr lang="ja-JP" altLang="en-US" sz="1400" dirty="0" smtClean="0"/>
              <a:t> </a:t>
            </a:r>
            <a:r>
              <a:rPr lang="en-US" altLang="ja-JP" sz="1400" dirty="0" smtClean="0"/>
              <a:t>(1.4)</a:t>
            </a:r>
            <a:r>
              <a:rPr lang="ja-JP" altLang="en-US" sz="1400" dirty="0" smtClean="0"/>
              <a:t>   わ：：</a:t>
            </a:r>
            <a:r>
              <a:rPr lang="en-US" altLang="ja-JP" sz="1400" dirty="0" smtClean="0"/>
              <a:t>(0.6)</a:t>
            </a:r>
            <a:r>
              <a:rPr lang="ja-JP" altLang="en-US" sz="1400" dirty="0" smtClean="0"/>
              <a:t>   どうで</a:t>
            </a:r>
            <a:r>
              <a:rPr lang="en-US" altLang="ja-JP" sz="1400" dirty="0" smtClean="0"/>
              <a:t>	</a:t>
            </a:r>
            <a:r>
              <a:rPr lang="ja-JP" altLang="en-US" sz="1400" dirty="0" smtClean="0"/>
              <a:t>しょうか</a:t>
            </a:r>
            <a:endParaRPr lang="en-US" altLang="ja-JP" sz="1400" dirty="0" smtClean="0"/>
          </a:p>
          <a:p>
            <a:pPr marL="342900" indent="-342900">
              <a:buFont typeface="+mj-lt"/>
              <a:buAutoNum type="arabicPeriod"/>
            </a:pPr>
            <a:r>
              <a:rPr lang="ja-JP" altLang="en-US" sz="1400" dirty="0" smtClean="0"/>
              <a:t>       </a:t>
            </a:r>
            <a:r>
              <a:rPr lang="en-US" altLang="ja-JP" sz="1400" dirty="0" smtClean="0"/>
              <a:t>(0.7)</a:t>
            </a:r>
          </a:p>
          <a:p>
            <a:pPr marL="342900" indent="-342900">
              <a:buFont typeface="+mj-lt"/>
              <a:buAutoNum type="arabicPeriod"/>
            </a:pPr>
            <a:r>
              <a:rPr lang="ja-JP" altLang="en-US" sz="1400" dirty="0" smtClean="0"/>
              <a:t>被告人：   多少は温</a:t>
            </a:r>
            <a:r>
              <a:rPr lang="ja-JP" altLang="en-US" sz="1400" dirty="0" err="1" smtClean="0"/>
              <a:t>っ</a:t>
            </a:r>
            <a:r>
              <a:rPr lang="ja-JP" altLang="en-US" sz="1400" dirty="0" smtClean="0"/>
              <a:t>かいというような感覚はあったかと思います。</a:t>
            </a:r>
          </a:p>
          <a:p>
            <a:pPr marL="342900" indent="-342900">
              <a:buFont typeface="+mj-lt"/>
              <a:buAutoNum type="arabicPeriod"/>
            </a:pPr>
            <a:r>
              <a:rPr lang="ja-JP" altLang="en-US" sz="1400" dirty="0" smtClean="0"/>
              <a:t>       </a:t>
            </a:r>
            <a:r>
              <a:rPr lang="en-US" altLang="ja-JP" sz="1400" dirty="0" smtClean="0"/>
              <a:t>(0.3)</a:t>
            </a:r>
          </a:p>
          <a:p>
            <a:pPr marL="342900" indent="-342900">
              <a:buFont typeface="+mj-lt"/>
              <a:buAutoNum type="arabicPeriod"/>
            </a:pPr>
            <a:r>
              <a:rPr lang="ja-JP" altLang="en-US" sz="1400" dirty="0" smtClean="0"/>
              <a:t>検察官：   多少は、暖かかったかもしれない</a:t>
            </a:r>
          </a:p>
          <a:p>
            <a:pPr marL="342900" indent="-342900">
              <a:buFont typeface="+mj-lt"/>
              <a:buAutoNum type="arabicPeriod"/>
            </a:pPr>
            <a:r>
              <a:rPr lang="ja-JP" altLang="en-US" sz="1400" dirty="0" smtClean="0"/>
              <a:t>被告人：   はい</a:t>
            </a:r>
          </a:p>
          <a:p>
            <a:pPr marL="342900" indent="-342900">
              <a:buFont typeface="+mj-lt"/>
              <a:buAutoNum type="arabicPeriod"/>
            </a:pPr>
            <a:r>
              <a:rPr lang="ja-JP" altLang="en-US" sz="1400" dirty="0" smtClean="0"/>
              <a:t>       </a:t>
            </a:r>
            <a:r>
              <a:rPr lang="en-US" altLang="ja-JP" sz="1400" dirty="0" smtClean="0"/>
              <a:t>(1.5)</a:t>
            </a:r>
          </a:p>
          <a:p>
            <a:pPr marL="342900" indent="-342900">
              <a:buFont typeface="+mj-lt"/>
              <a:buAutoNum type="arabicPeriod"/>
            </a:pPr>
            <a:r>
              <a:rPr lang="ja-JP" altLang="en-US" sz="1400" dirty="0" smtClean="0"/>
              <a:t>検察官：   そりゃ　雨にうたれないぶん暖かかったっていうことではないです</a:t>
            </a:r>
            <a:r>
              <a:rPr lang="en-US" altLang="ja-JP" sz="1400" dirty="0" smtClean="0"/>
              <a:t>	</a:t>
            </a:r>
            <a:r>
              <a:rPr lang="ja-JP" altLang="en-US" sz="1400" dirty="0" smtClean="0"/>
              <a:t>か。</a:t>
            </a:r>
          </a:p>
          <a:p>
            <a:pPr marL="342900" indent="-342900">
              <a:buFont typeface="+mj-lt"/>
              <a:buAutoNum type="arabicPeriod"/>
            </a:pPr>
            <a:r>
              <a:rPr lang="ja-JP" altLang="en-US" sz="1400" dirty="0" smtClean="0"/>
              <a:t>検察官：   被告人：いや：　そうかもしれません</a:t>
            </a:r>
            <a:endParaRPr lang="ja-JP" altLang="en-US" sz="1400" dirty="0"/>
          </a:p>
        </p:txBody>
      </p:sp>
      <p:sp>
        <p:nvSpPr>
          <p:cNvPr id="8" name="テキスト ボックス 7"/>
          <p:cNvSpPr txBox="1"/>
          <p:nvPr/>
        </p:nvSpPr>
        <p:spPr>
          <a:xfrm>
            <a:off x="6516215" y="1412776"/>
            <a:ext cx="2450341" cy="307777"/>
          </a:xfrm>
          <a:prstGeom prst="rect">
            <a:avLst/>
          </a:prstGeom>
          <a:noFill/>
        </p:spPr>
        <p:txBody>
          <a:bodyPr wrap="square" rtlCol="0">
            <a:spAutoFit/>
          </a:bodyPr>
          <a:lstStyle/>
          <a:p>
            <a:r>
              <a:rPr kumimoji="1" lang="en-US" altLang="ja-JP" sz="1400" dirty="0" smtClean="0">
                <a:solidFill>
                  <a:srgbClr val="FF0000"/>
                </a:solidFill>
              </a:rPr>
              <a:t>TNA:</a:t>
            </a:r>
            <a:r>
              <a:rPr kumimoji="1" lang="ja-JP" altLang="en-US" sz="1400" dirty="0" smtClean="0">
                <a:solidFill>
                  <a:srgbClr val="FF0000"/>
                </a:solidFill>
              </a:rPr>
              <a:t>　体感温度の問題と扱う</a:t>
            </a:r>
            <a:endParaRPr kumimoji="1" lang="ja-JP" altLang="en-US" sz="1400" dirty="0">
              <a:solidFill>
                <a:srgbClr val="FF0000"/>
              </a:solidFill>
            </a:endParaRPr>
          </a:p>
        </p:txBody>
      </p:sp>
      <p:sp>
        <p:nvSpPr>
          <p:cNvPr id="10" name="テキスト ボックス 9"/>
          <p:cNvSpPr txBox="1"/>
          <p:nvPr/>
        </p:nvSpPr>
        <p:spPr>
          <a:xfrm>
            <a:off x="6509117" y="651761"/>
            <a:ext cx="2457440" cy="307777"/>
          </a:xfrm>
          <a:prstGeom prst="rect">
            <a:avLst/>
          </a:prstGeom>
          <a:noFill/>
        </p:spPr>
        <p:txBody>
          <a:bodyPr wrap="square" rtlCol="0">
            <a:spAutoFit/>
          </a:bodyPr>
          <a:lstStyle/>
          <a:p>
            <a:r>
              <a:rPr kumimoji="1" lang="en-US" altLang="ja-JP" sz="1400" dirty="0" smtClean="0">
                <a:solidFill>
                  <a:srgbClr val="FF0000"/>
                </a:solidFill>
              </a:rPr>
              <a:t>YNI</a:t>
            </a:r>
            <a:r>
              <a:rPr kumimoji="1" lang="ja-JP" altLang="en-US" sz="1400" dirty="0" smtClean="0">
                <a:solidFill>
                  <a:srgbClr val="FF0000"/>
                </a:solidFill>
              </a:rPr>
              <a:t>質問</a:t>
            </a:r>
            <a:endParaRPr kumimoji="1" lang="ja-JP" altLang="en-US" sz="1400" dirty="0">
              <a:solidFill>
                <a:srgbClr val="FF0000"/>
              </a:solidFill>
            </a:endParaRPr>
          </a:p>
        </p:txBody>
      </p:sp>
      <p:sp>
        <p:nvSpPr>
          <p:cNvPr id="11" name="テキスト ボックス 10"/>
          <p:cNvSpPr txBox="1"/>
          <p:nvPr/>
        </p:nvSpPr>
        <p:spPr>
          <a:xfrm>
            <a:off x="6363032" y="2060848"/>
            <a:ext cx="2780967" cy="307777"/>
          </a:xfrm>
          <a:prstGeom prst="rect">
            <a:avLst/>
          </a:prstGeom>
          <a:noFill/>
        </p:spPr>
        <p:txBody>
          <a:bodyPr wrap="square" rtlCol="0">
            <a:spAutoFit/>
          </a:bodyPr>
          <a:lstStyle/>
          <a:p>
            <a:r>
              <a:rPr kumimoji="1" lang="en-US" altLang="ja-JP" sz="1400" dirty="0" smtClean="0">
                <a:solidFill>
                  <a:srgbClr val="FF0000"/>
                </a:solidFill>
              </a:rPr>
              <a:t>YNI</a:t>
            </a:r>
            <a:r>
              <a:rPr kumimoji="1" lang="ja-JP" altLang="en-US" sz="1400" dirty="0" smtClean="0">
                <a:solidFill>
                  <a:srgbClr val="FF0000"/>
                </a:solidFill>
              </a:rPr>
              <a:t>：「気温」は経験事実ではない</a:t>
            </a:r>
            <a:endParaRPr kumimoji="1" lang="ja-JP" altLang="en-US" sz="1400" dirty="0">
              <a:solidFill>
                <a:srgbClr val="FF0000"/>
              </a:solidFill>
            </a:endParaRPr>
          </a:p>
        </p:txBody>
      </p:sp>
      <p:sp>
        <p:nvSpPr>
          <p:cNvPr id="12" name="テキスト ボックス 11"/>
          <p:cNvSpPr txBox="1"/>
          <p:nvPr/>
        </p:nvSpPr>
        <p:spPr>
          <a:xfrm>
            <a:off x="3684699" y="2817222"/>
            <a:ext cx="4752528" cy="307777"/>
          </a:xfrm>
          <a:prstGeom prst="rect">
            <a:avLst/>
          </a:prstGeom>
          <a:noFill/>
        </p:spPr>
        <p:txBody>
          <a:bodyPr wrap="square" rtlCol="0">
            <a:spAutoFit/>
          </a:bodyPr>
          <a:lstStyle/>
          <a:p>
            <a:r>
              <a:rPr lang="en-US" altLang="ja-JP" sz="1400" dirty="0">
                <a:solidFill>
                  <a:srgbClr val="FF0000"/>
                </a:solidFill>
              </a:rPr>
              <a:t>TNA</a:t>
            </a:r>
            <a:r>
              <a:rPr lang="en-US" altLang="ja-JP" sz="1400" dirty="0" smtClean="0">
                <a:solidFill>
                  <a:srgbClr val="FF0000"/>
                </a:solidFill>
              </a:rPr>
              <a:t>:</a:t>
            </a:r>
            <a:r>
              <a:rPr lang="ja-JP" altLang="en-US" sz="1400" dirty="0" smtClean="0">
                <a:solidFill>
                  <a:srgbClr val="FF0000"/>
                </a:solidFill>
              </a:rPr>
              <a:t>返答する前提の知識がないとして、返答をしない応答</a:t>
            </a:r>
            <a:endParaRPr kumimoji="1" lang="ja-JP" altLang="en-US" sz="1400" dirty="0">
              <a:solidFill>
                <a:srgbClr val="FF0000"/>
              </a:solidFill>
            </a:endParaRPr>
          </a:p>
        </p:txBody>
      </p:sp>
      <p:sp>
        <p:nvSpPr>
          <p:cNvPr id="14" name="テキスト ボックス 13"/>
          <p:cNvSpPr txBox="1"/>
          <p:nvPr/>
        </p:nvSpPr>
        <p:spPr>
          <a:xfrm>
            <a:off x="6228184" y="3372707"/>
            <a:ext cx="2209043" cy="523220"/>
          </a:xfrm>
          <a:prstGeom prst="rect">
            <a:avLst/>
          </a:prstGeom>
          <a:noFill/>
        </p:spPr>
        <p:txBody>
          <a:bodyPr wrap="square" rtlCol="0">
            <a:spAutoFit/>
          </a:bodyPr>
          <a:lstStyle/>
          <a:p>
            <a:r>
              <a:rPr kumimoji="1" lang="en-US" altLang="ja-JP" sz="1400" dirty="0" err="1" smtClean="0">
                <a:solidFill>
                  <a:srgbClr val="FF0000"/>
                </a:solidFill>
              </a:rPr>
              <a:t>Wh</a:t>
            </a:r>
            <a:r>
              <a:rPr kumimoji="1" lang="ja-JP" altLang="en-US" sz="1400" dirty="0" smtClean="0">
                <a:solidFill>
                  <a:srgbClr val="FF0000"/>
                </a:solidFill>
              </a:rPr>
              <a:t>質問：リペアで体感と気温の区別をデリート</a:t>
            </a:r>
            <a:endParaRPr kumimoji="1" lang="ja-JP" altLang="en-US" sz="1400" dirty="0">
              <a:solidFill>
                <a:srgbClr val="FF0000"/>
              </a:solidFill>
            </a:endParaRPr>
          </a:p>
        </p:txBody>
      </p:sp>
      <p:sp>
        <p:nvSpPr>
          <p:cNvPr id="15" name="テキスト ボックス 14"/>
          <p:cNvSpPr txBox="1"/>
          <p:nvPr/>
        </p:nvSpPr>
        <p:spPr>
          <a:xfrm>
            <a:off x="5986886" y="3933056"/>
            <a:ext cx="2450341" cy="307777"/>
          </a:xfrm>
          <a:prstGeom prst="rect">
            <a:avLst/>
          </a:prstGeom>
          <a:noFill/>
        </p:spPr>
        <p:txBody>
          <a:bodyPr wrap="square" rtlCol="0">
            <a:spAutoFit/>
          </a:bodyPr>
          <a:lstStyle/>
          <a:p>
            <a:r>
              <a:rPr kumimoji="1" lang="en-US" altLang="ja-JP" sz="1400" dirty="0" smtClean="0">
                <a:solidFill>
                  <a:srgbClr val="FF0000"/>
                </a:solidFill>
              </a:rPr>
              <a:t>TNA:</a:t>
            </a:r>
            <a:r>
              <a:rPr kumimoji="1" lang="ja-JP" altLang="en-US" sz="1400" dirty="0" smtClean="0">
                <a:solidFill>
                  <a:srgbClr val="FF0000"/>
                </a:solidFill>
              </a:rPr>
              <a:t>　体感温度の問題と扱う</a:t>
            </a:r>
            <a:endParaRPr kumimoji="1" lang="ja-JP" altLang="en-US" sz="1400" dirty="0">
              <a:solidFill>
                <a:srgbClr val="FF0000"/>
              </a:solidFill>
            </a:endParaRPr>
          </a:p>
        </p:txBody>
      </p:sp>
      <p:sp>
        <p:nvSpPr>
          <p:cNvPr id="16" name="テキスト ボックス 15"/>
          <p:cNvSpPr txBox="1"/>
          <p:nvPr/>
        </p:nvSpPr>
        <p:spPr>
          <a:xfrm>
            <a:off x="4355976" y="4437112"/>
            <a:ext cx="3888432" cy="307777"/>
          </a:xfrm>
          <a:prstGeom prst="rect">
            <a:avLst/>
          </a:prstGeom>
          <a:noFill/>
        </p:spPr>
        <p:txBody>
          <a:bodyPr wrap="square" rtlCol="0">
            <a:spAutoFit/>
          </a:bodyPr>
          <a:lstStyle/>
          <a:p>
            <a:r>
              <a:rPr kumimoji="1" lang="ja-JP" altLang="en-US" sz="1400" dirty="0" smtClean="0">
                <a:solidFill>
                  <a:srgbClr val="FF0000"/>
                </a:solidFill>
              </a:rPr>
              <a:t>被告人により１３行目は</a:t>
            </a:r>
            <a:r>
              <a:rPr kumimoji="1" lang="en-US" altLang="ja-JP" sz="1400" dirty="0" smtClean="0">
                <a:solidFill>
                  <a:srgbClr val="FF0000"/>
                </a:solidFill>
              </a:rPr>
              <a:t>YNI</a:t>
            </a:r>
            <a:r>
              <a:rPr kumimoji="1" lang="ja-JP" altLang="en-US" sz="1400" dirty="0" smtClean="0">
                <a:solidFill>
                  <a:srgbClr val="FF0000"/>
                </a:solidFill>
              </a:rPr>
              <a:t>質問と扱われる</a:t>
            </a:r>
            <a:endParaRPr kumimoji="1" lang="ja-JP" altLang="en-US" sz="1400" dirty="0">
              <a:solidFill>
                <a:srgbClr val="FF0000"/>
              </a:solidFill>
            </a:endParaRPr>
          </a:p>
        </p:txBody>
      </p:sp>
      <p:sp>
        <p:nvSpPr>
          <p:cNvPr id="17" name="テキスト ボックス 16"/>
          <p:cNvSpPr txBox="1"/>
          <p:nvPr/>
        </p:nvSpPr>
        <p:spPr>
          <a:xfrm>
            <a:off x="6363032" y="4941168"/>
            <a:ext cx="2603525" cy="523220"/>
          </a:xfrm>
          <a:prstGeom prst="rect">
            <a:avLst/>
          </a:prstGeom>
          <a:noFill/>
        </p:spPr>
        <p:txBody>
          <a:bodyPr wrap="square" rtlCol="0">
            <a:spAutoFit/>
          </a:bodyPr>
          <a:lstStyle/>
          <a:p>
            <a:r>
              <a:rPr kumimoji="1" lang="en-US" altLang="ja-JP" sz="1400" dirty="0" smtClean="0">
                <a:solidFill>
                  <a:srgbClr val="FF0000"/>
                </a:solidFill>
              </a:rPr>
              <a:t>YNI</a:t>
            </a:r>
            <a:r>
              <a:rPr kumimoji="1" lang="ja-JP" altLang="en-US" sz="1400" dirty="0" smtClean="0">
                <a:solidFill>
                  <a:srgbClr val="FF0000"/>
                </a:solidFill>
              </a:rPr>
              <a:t>：最初の質問の再定式化により、体験事実の質問にする</a:t>
            </a:r>
            <a:endParaRPr kumimoji="1" lang="ja-JP" altLang="en-US" sz="1400" dirty="0">
              <a:solidFill>
                <a:srgbClr val="FF0000"/>
              </a:solidFill>
            </a:endParaRPr>
          </a:p>
        </p:txBody>
      </p:sp>
      <p:sp>
        <p:nvSpPr>
          <p:cNvPr id="19" name="テキスト ボックス 18"/>
          <p:cNvSpPr txBox="1"/>
          <p:nvPr/>
        </p:nvSpPr>
        <p:spPr>
          <a:xfrm>
            <a:off x="4355977" y="5469419"/>
            <a:ext cx="4610580" cy="307777"/>
          </a:xfrm>
          <a:prstGeom prst="rect">
            <a:avLst/>
          </a:prstGeom>
          <a:noFill/>
        </p:spPr>
        <p:txBody>
          <a:bodyPr wrap="square" rtlCol="0">
            <a:spAutoFit/>
          </a:bodyPr>
          <a:lstStyle/>
          <a:p>
            <a:r>
              <a:rPr kumimoji="1" lang="en-US" altLang="ja-JP" sz="1400" dirty="0" smtClean="0">
                <a:solidFill>
                  <a:srgbClr val="FF0000"/>
                </a:solidFill>
              </a:rPr>
              <a:t>TNA:</a:t>
            </a:r>
            <a:r>
              <a:rPr kumimoji="1" lang="ja-JP" altLang="en-US" sz="1400" dirty="0" smtClean="0">
                <a:solidFill>
                  <a:srgbClr val="FF0000"/>
                </a:solidFill>
              </a:rPr>
              <a:t>格下げされているが、１６行目を適切な質問と扱う</a:t>
            </a:r>
            <a:endParaRPr kumimoji="1" lang="ja-JP" altLang="en-US" sz="1400" dirty="0">
              <a:solidFill>
                <a:srgbClr val="FF0000"/>
              </a:solidFill>
            </a:endParaRPr>
          </a:p>
        </p:txBody>
      </p:sp>
    </p:spTree>
    <p:extLst>
      <p:ext uri="{BB962C8B-B14F-4D97-AF65-F5344CB8AC3E}">
        <p14:creationId xmlns:p14="http://schemas.microsoft.com/office/powerpoint/2010/main" val="3663680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down)">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anim calcmode="lin" valueType="num">
                                      <p:cBhvr additive="base">
                                        <p:cTn id="23"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1" nodeType="click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ppt_x"/>
                                          </p:val>
                                        </p:tav>
                                        <p:tav tm="100000">
                                          <p:val>
                                            <p:strVal val="#ppt_x"/>
                                          </p:val>
                                        </p:tav>
                                      </p:tavLst>
                                    </p:anim>
                                    <p:anim calcmode="lin" valueType="num">
                                      <p:cBhvr additive="base">
                                        <p:cTn id="4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ppt_x"/>
                                          </p:val>
                                        </p:tav>
                                        <p:tav tm="100000">
                                          <p:val>
                                            <p:strVal val="#ppt_x"/>
                                          </p:val>
                                        </p:tav>
                                      </p:tavLst>
                                    </p:anim>
                                    <p:anim calcmode="lin" valueType="num">
                                      <p:cBhvr additive="base">
                                        <p:cTn id="4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ppt_x"/>
                                          </p:val>
                                        </p:tav>
                                        <p:tav tm="100000">
                                          <p:val>
                                            <p:strVal val="#ppt_x"/>
                                          </p:val>
                                        </p:tav>
                                      </p:tavLst>
                                    </p:anim>
                                    <p:anim calcmode="lin" valueType="num">
                                      <p:cBhvr additive="base">
                                        <p:cTn id="5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500" fill="hold"/>
                                        <p:tgtEl>
                                          <p:spTgt spid="19"/>
                                        </p:tgtEl>
                                        <p:attrNameLst>
                                          <p:attrName>ppt_x</p:attrName>
                                        </p:attrNameLst>
                                      </p:cBhvr>
                                      <p:tavLst>
                                        <p:tav tm="0">
                                          <p:val>
                                            <p:strVal val="#ppt_x"/>
                                          </p:val>
                                        </p:tav>
                                        <p:tav tm="100000">
                                          <p:val>
                                            <p:strVal val="#ppt_x"/>
                                          </p:val>
                                        </p:tav>
                                      </p:tavLst>
                                    </p:anim>
                                    <p:anim calcmode="lin" valueType="num">
                                      <p:cBhvr additive="base">
                                        <p:cTn id="6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P spid="15" grpId="0"/>
      <p:bldP spid="15" grpId="1"/>
      <p:bldP spid="16" grpId="0"/>
      <p:bldP spid="17"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kumimoji="1" lang="ja-JP" altLang="en-US" dirty="0" smtClean="0"/>
              <a:t>尋問（２）から分かること</a:t>
            </a:r>
            <a:endParaRPr kumimoji="1" lang="ja-JP" altLang="en-US" dirty="0"/>
          </a:p>
        </p:txBody>
      </p:sp>
      <p:sp>
        <p:nvSpPr>
          <p:cNvPr id="4" name="コンテンツ プレースホルダー 3"/>
          <p:cNvSpPr>
            <a:spLocks noGrp="1"/>
          </p:cNvSpPr>
          <p:nvPr>
            <p:ph idx="1"/>
          </p:nvPr>
        </p:nvSpPr>
        <p:spPr/>
        <p:txBody>
          <a:bodyPr>
            <a:normAutofit fontScale="85000" lnSpcReduction="20000"/>
          </a:bodyPr>
          <a:lstStyle/>
          <a:p>
            <a:r>
              <a:rPr kumimoji="1" lang="ja-JP" altLang="en-US" dirty="0" smtClean="0">
                <a:latin typeface="ＭＳ Ｐ明朝" pitchFamily="18" charset="-128"/>
                <a:ea typeface="ＭＳ Ｐ明朝" pitchFamily="18" charset="-128"/>
              </a:rPr>
              <a:t>「気温」の質問は体験事実に関する尋問でないので、異議の可能性。だが、実際には異議が申し立てられない。</a:t>
            </a:r>
            <a:endParaRPr kumimoji="1" lang="en-US" altLang="ja-JP" dirty="0" smtClean="0">
              <a:latin typeface="ＭＳ Ｐ明朝" pitchFamily="18" charset="-128"/>
              <a:ea typeface="ＭＳ Ｐ明朝" pitchFamily="18" charset="-128"/>
            </a:endParaRPr>
          </a:p>
          <a:p>
            <a:r>
              <a:rPr lang="ja-JP" altLang="en-US" dirty="0">
                <a:latin typeface="ＭＳ Ｐ明朝" pitchFamily="18" charset="-128"/>
                <a:ea typeface="ＭＳ Ｐ明朝" pitchFamily="18" charset="-128"/>
              </a:rPr>
              <a:t>検察官</a:t>
            </a:r>
            <a:r>
              <a:rPr lang="ja-JP" altLang="en-US" dirty="0" smtClean="0">
                <a:latin typeface="ＭＳ Ｐ明朝" pitchFamily="18" charset="-128"/>
                <a:ea typeface="ＭＳ Ｐ明朝" pitchFamily="18" charset="-128"/>
              </a:rPr>
              <a:t>は、体感温度を気温（温度）にリペア開始することで、両者の区別をデリートして、初めから体験事実の質問をしていたものとする。</a:t>
            </a:r>
            <a:endParaRPr lang="en-US" altLang="ja-JP" dirty="0" smtClean="0">
              <a:latin typeface="ＭＳ Ｐ明朝" pitchFamily="18" charset="-128"/>
              <a:ea typeface="ＭＳ Ｐ明朝" pitchFamily="18" charset="-128"/>
            </a:endParaRPr>
          </a:p>
          <a:p>
            <a:r>
              <a:rPr kumimoji="1" lang="ja-JP" altLang="en-US" dirty="0" smtClean="0">
                <a:latin typeface="ＭＳ Ｐ明朝" pitchFamily="18" charset="-128"/>
                <a:ea typeface="ＭＳ Ｐ明朝" pitchFamily="18" charset="-128"/>
              </a:rPr>
              <a:t>検察官のこの尋問シークエンスは、倉庫内は火の気がなかったから、寒さを回避するために侵入する理由とならないことを確立する必要があった。被告は体感温度として正当化する。</a:t>
            </a:r>
            <a:endParaRPr kumimoji="1" lang="en-US" altLang="ja-JP" dirty="0" smtClean="0">
              <a:latin typeface="ＭＳ Ｐ明朝" pitchFamily="18" charset="-128"/>
              <a:ea typeface="ＭＳ Ｐ明朝" pitchFamily="18" charset="-128"/>
            </a:endParaRPr>
          </a:p>
          <a:p>
            <a:r>
              <a:rPr lang="ja-JP" altLang="en-US" dirty="0">
                <a:latin typeface="ＭＳ Ｐ明朝" pitchFamily="18" charset="-128"/>
                <a:ea typeface="ＭＳ Ｐ明朝" pitchFamily="18" charset="-128"/>
              </a:rPr>
              <a:t>検察官</a:t>
            </a:r>
            <a:r>
              <a:rPr lang="ja-JP" altLang="en-US" dirty="0" smtClean="0">
                <a:latin typeface="ＭＳ Ｐ明朝" pitchFamily="18" charset="-128"/>
                <a:ea typeface="ＭＳ Ｐ明朝" pitchFamily="18" charset="-128"/>
              </a:rPr>
              <a:t>の、法的な違法性の可能性は開始したが、</a:t>
            </a:r>
            <a:r>
              <a:rPr kumimoji="1" lang="ja-JP" altLang="en-US" dirty="0" smtClean="0">
                <a:latin typeface="ＭＳ Ｐ明朝" pitchFamily="18" charset="-128"/>
                <a:ea typeface="ＭＳ Ｐ明朝" pitchFamily="18" charset="-128"/>
              </a:rPr>
              <a:t>立証の目的は遂げていない。</a:t>
            </a:r>
            <a:endParaRPr kumimoji="1" lang="ja-JP" altLang="en-US" dirty="0">
              <a:latin typeface="ＭＳ Ｐ明朝" pitchFamily="18" charset="-128"/>
              <a:ea typeface="ＭＳ Ｐ明朝" pitchFamily="18" charset="-128"/>
            </a:endParaRPr>
          </a:p>
        </p:txBody>
      </p:sp>
      <p:sp>
        <p:nvSpPr>
          <p:cNvPr id="2" name="スライド番号プレースホルダー 1"/>
          <p:cNvSpPr>
            <a:spLocks noGrp="1"/>
          </p:cNvSpPr>
          <p:nvPr>
            <p:ph type="sldNum" sz="quarter" idx="12"/>
          </p:nvPr>
        </p:nvSpPr>
        <p:spPr/>
        <p:txBody>
          <a:bodyPr/>
          <a:lstStyle/>
          <a:p>
            <a:fld id="{33CB94B4-D78D-4E5F-A53F-52501A791B60}" type="slidenum">
              <a:rPr kumimoji="1" lang="ja-JP" altLang="en-US" smtClean="0"/>
              <a:t>16</a:t>
            </a:fld>
            <a:endParaRPr kumimoji="1" lang="ja-JP" altLang="en-US"/>
          </a:p>
        </p:txBody>
      </p:sp>
    </p:spTree>
    <p:extLst>
      <p:ext uri="{BB962C8B-B14F-4D97-AF65-F5344CB8AC3E}">
        <p14:creationId xmlns:p14="http://schemas.microsoft.com/office/powerpoint/2010/main" val="29114307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33CB94B4-D78D-4E5F-A53F-52501A791B60}" type="slidenum">
              <a:rPr kumimoji="1" lang="ja-JP" altLang="en-US" smtClean="0"/>
              <a:t>17</a:t>
            </a:fld>
            <a:endParaRPr kumimoji="1" lang="ja-JP" altLang="en-US"/>
          </a:p>
        </p:txBody>
      </p:sp>
      <p:sp>
        <p:nvSpPr>
          <p:cNvPr id="5" name="正方形/長方形 4"/>
          <p:cNvSpPr/>
          <p:nvPr/>
        </p:nvSpPr>
        <p:spPr>
          <a:xfrm>
            <a:off x="323528" y="594967"/>
            <a:ext cx="6408712" cy="4893647"/>
          </a:xfrm>
          <a:prstGeom prst="rect">
            <a:avLst/>
          </a:prstGeom>
        </p:spPr>
        <p:txBody>
          <a:bodyPr wrap="square">
            <a:spAutoFit/>
          </a:bodyPr>
          <a:lstStyle/>
          <a:p>
            <a:r>
              <a:rPr lang="ja-JP" altLang="ja-JP" dirty="0">
                <a:hlinkClick r:id="rId3" action="ppaction://hlinkfile"/>
              </a:rPr>
              <a:t>（３）</a:t>
            </a:r>
            <a:r>
              <a:rPr lang="en-US" altLang="ja-JP" dirty="0">
                <a:hlinkClick r:id="rId3" action="ppaction://hlinkfile"/>
              </a:rPr>
              <a:t>22v26 11:25:50 (</a:t>
            </a:r>
            <a:r>
              <a:rPr lang="ja-JP" altLang="ja-JP" dirty="0">
                <a:hlinkClick r:id="rId3" action="ppaction://hlinkfile"/>
              </a:rPr>
              <a:t>検察官による被告人への反対尋問</a:t>
            </a:r>
            <a:r>
              <a:rPr lang="en-US" altLang="ja-JP" dirty="0" smtClean="0">
                <a:hlinkClick r:id="rId3" action="ppaction://hlinkfile"/>
              </a:rPr>
              <a:t>)-a)</a:t>
            </a:r>
            <a:endParaRPr lang="ja-JP" altLang="ja-JP" dirty="0">
              <a:hlinkClick r:id="rId3" action="ppaction://hlinkfile"/>
            </a:endParaRPr>
          </a:p>
          <a:p>
            <a:r>
              <a:rPr lang="en-US" altLang="ja-JP" sz="1400" dirty="0">
                <a:hlinkClick r:id="rId3" action="ppaction://hlinkfile"/>
              </a:rPr>
              <a:t> </a:t>
            </a:r>
            <a:endParaRPr lang="ja-JP" altLang="ja-JP" sz="1400" dirty="0"/>
          </a:p>
          <a:p>
            <a:r>
              <a:rPr lang="ja-JP" altLang="ja-JP" sz="1400" dirty="0"/>
              <a:t>検察官：</a:t>
            </a:r>
            <a:r>
              <a:rPr lang="en-US" altLang="ja-JP" sz="1400" dirty="0"/>
              <a:t>   </a:t>
            </a:r>
            <a:r>
              <a:rPr lang="ja-JP" altLang="ja-JP" sz="1400" dirty="0"/>
              <a:t>では</a:t>
            </a:r>
            <a:r>
              <a:rPr lang="en-US" altLang="ja-JP" sz="1400" dirty="0"/>
              <a:t>:</a:t>
            </a:r>
            <a:r>
              <a:rPr lang="ja-JP" altLang="ja-JP" sz="1400" dirty="0" err="1"/>
              <a:t>、</a:t>
            </a:r>
            <a:r>
              <a:rPr lang="ja-JP" altLang="ja-JP" sz="1400" dirty="0"/>
              <a:t>雨はその３０分後にはやんで：､います：､その：雨が止んだ</a:t>
            </a:r>
            <a:r>
              <a:rPr lang="ja-JP" altLang="ja-JP" sz="1400" dirty="0" smtClean="0"/>
              <a:t>のに</a:t>
            </a:r>
            <a:r>
              <a:rPr lang="ja-JP" altLang="ja-JP" sz="1400" dirty="0"/>
              <a:t>、</a:t>
            </a:r>
            <a:r>
              <a:rPr lang="ja-JP" altLang="ja-JP" sz="1400" dirty="0" smtClean="0"/>
              <a:t>倉</a:t>
            </a:r>
            <a:r>
              <a:rPr lang="en-US" altLang="ja-JP" sz="1400" dirty="0" smtClean="0"/>
              <a:t>	</a:t>
            </a:r>
            <a:r>
              <a:rPr lang="ja-JP" altLang="ja-JP" sz="1400" dirty="0" smtClean="0"/>
              <a:t>庫</a:t>
            </a:r>
            <a:r>
              <a:rPr lang="ja-JP" altLang="ja-JP" sz="1400" dirty="0"/>
              <a:t>に：､倉庫から出なかった：､散歩に戻ること：、は可能で</a:t>
            </a:r>
            <a:r>
              <a:rPr lang="ja-JP" altLang="ja-JP" sz="1400" dirty="0" smtClean="0"/>
              <a:t>は</a:t>
            </a:r>
            <a:r>
              <a:rPr lang="en-US" altLang="ja-JP" sz="1400" dirty="0" smtClean="0"/>
              <a:t>	</a:t>
            </a:r>
            <a:r>
              <a:rPr lang="ja-JP" altLang="ja-JP" sz="1400" dirty="0" smtClean="0"/>
              <a:t>なかった</a:t>
            </a:r>
            <a:r>
              <a:rPr lang="en-US" altLang="ja-JP" sz="1400" dirty="0" smtClean="0"/>
              <a:t>	</a:t>
            </a:r>
            <a:r>
              <a:rPr lang="ja-JP" altLang="ja-JP" sz="1400" dirty="0" smtClean="0"/>
              <a:t>です</a:t>
            </a:r>
            <a:r>
              <a:rPr lang="ja-JP" altLang="ja-JP" sz="1400" dirty="0"/>
              <a:t>か。あ、散歩に：</a:t>
            </a:r>
            <a:r>
              <a:rPr lang="en-US" altLang="ja-JP" sz="1400" dirty="0"/>
              <a:t>&gt;</a:t>
            </a:r>
            <a:r>
              <a:rPr lang="ja-JP" altLang="ja-JP" sz="1400" dirty="0"/>
              <a:t>戻ることは可能ではなかったです</a:t>
            </a:r>
            <a:r>
              <a:rPr lang="ja-JP" altLang="ja-JP" sz="1400" dirty="0" smtClean="0"/>
              <a:t>か</a:t>
            </a:r>
            <a:r>
              <a:rPr lang="ja-JP" altLang="en-US" sz="1400" dirty="0" smtClean="0"/>
              <a:t>。</a:t>
            </a:r>
            <a:r>
              <a:rPr lang="ja-JP" altLang="en-US" sz="1400" dirty="0"/>
              <a:t>　</a:t>
            </a:r>
            <a:r>
              <a:rPr lang="en-US" altLang="ja-JP" sz="1400" dirty="0" smtClean="0"/>
              <a:t>       </a:t>
            </a:r>
            <a:r>
              <a:rPr lang="ja-JP" altLang="en-US" sz="1400" dirty="0" smtClean="0"/>
              <a:t>　　　　　　　　　　　　　</a:t>
            </a:r>
            <a:r>
              <a:rPr lang="en-US" altLang="ja-JP" sz="1400" dirty="0" smtClean="0"/>
              <a:t>	(0.4)</a:t>
            </a:r>
            <a:endParaRPr lang="ja-JP" altLang="ja-JP" sz="1400" dirty="0"/>
          </a:p>
          <a:p>
            <a:r>
              <a:rPr lang="ja-JP" altLang="ja-JP" sz="1400" dirty="0"/>
              <a:t>被告人：</a:t>
            </a:r>
            <a:r>
              <a:rPr lang="en-US" altLang="ja-JP" sz="1400" dirty="0"/>
              <a:t>   </a:t>
            </a:r>
            <a:r>
              <a:rPr lang="ja-JP" altLang="ja-JP" sz="1400" dirty="0"/>
              <a:t>長椅子で、横になってたら、しらぬ</a:t>
            </a:r>
            <a:r>
              <a:rPr lang="en-US" altLang="ja-JP" sz="1400" dirty="0"/>
              <a:t>-</a:t>
            </a:r>
            <a:r>
              <a:rPr lang="ja-JP" altLang="ja-JP" sz="1400" dirty="0"/>
              <a:t>　知らない間に</a:t>
            </a:r>
            <a:r>
              <a:rPr lang="en-US" altLang="ja-JP" sz="1400" dirty="0"/>
              <a:t>: (.) </a:t>
            </a:r>
            <a:r>
              <a:rPr lang="ja-JP" altLang="ja-JP" sz="1400" dirty="0"/>
              <a:t>ねこんでしまった。</a:t>
            </a:r>
          </a:p>
          <a:p>
            <a:r>
              <a:rPr lang="en-US" altLang="ja-JP" sz="1400" dirty="0"/>
              <a:t>    </a:t>
            </a:r>
            <a:r>
              <a:rPr lang="en-US" altLang="ja-JP" sz="1400" dirty="0" smtClean="0"/>
              <a:t>	   </a:t>
            </a:r>
            <a:r>
              <a:rPr lang="en-US" altLang="ja-JP" sz="1400" dirty="0"/>
              <a:t>(</a:t>
            </a:r>
            <a:r>
              <a:rPr lang="en-US" altLang="ja-JP" sz="1400" dirty="0" smtClean="0"/>
              <a:t>4.9)</a:t>
            </a:r>
            <a:endParaRPr lang="ja-JP" altLang="ja-JP" sz="1400" dirty="0"/>
          </a:p>
          <a:p>
            <a:r>
              <a:rPr lang="ja-JP" altLang="ja-JP" sz="1400" dirty="0"/>
              <a:t>検察官：</a:t>
            </a:r>
            <a:r>
              <a:rPr lang="en-US" altLang="ja-JP" sz="1400" dirty="0"/>
              <a:t>   </a:t>
            </a:r>
            <a:r>
              <a:rPr lang="ja-JP" altLang="ja-JP" sz="1400" dirty="0"/>
              <a:t>長椅子で寝込んでいた</a:t>
            </a:r>
            <a:r>
              <a:rPr lang="en-US" altLang="ja-JP" sz="1400" dirty="0"/>
              <a:t>:</a:t>
            </a:r>
            <a:r>
              <a:rPr lang="ja-JP" altLang="ja-JP" sz="1400" dirty="0"/>
              <a:t>といいますが</a:t>
            </a:r>
            <a:r>
              <a:rPr lang="en-US" altLang="ja-JP" sz="1400" dirty="0"/>
              <a:t>=</a:t>
            </a:r>
            <a:r>
              <a:rPr lang="ja-JP" altLang="ja-JP" sz="1400" dirty="0"/>
              <a:t>その､倉庫への侵入がばれ　</a:t>
            </a:r>
            <a:r>
              <a:rPr lang="ja-JP" altLang="ja-JP" sz="1400" dirty="0" smtClean="0"/>
              <a:t>も</a:t>
            </a:r>
            <a:r>
              <a:rPr lang="ja-JP" altLang="en-US" sz="1400" dirty="0" smtClean="0"/>
              <a:t>　　</a:t>
            </a:r>
            <a:r>
              <a:rPr lang="en-US" altLang="ja-JP" sz="1400" dirty="0" smtClean="0"/>
              <a:t>	</a:t>
            </a:r>
            <a:r>
              <a:rPr lang="ja-JP" altLang="ja-JP" sz="1400" dirty="0" smtClean="0"/>
              <a:t>し</a:t>
            </a:r>
            <a:r>
              <a:rPr lang="ja-JP" altLang="ja-JP" sz="1400" dirty="0"/>
              <a:t>警察</a:t>
            </a:r>
            <a:r>
              <a:rPr lang="ja-JP" altLang="ja-JP" sz="1400" dirty="0" err="1"/>
              <a:t>ばた</a:t>
            </a:r>
            <a:r>
              <a:rPr lang="en-US" altLang="ja-JP" sz="1400" dirty="0"/>
              <a:t>- </a:t>
            </a:r>
            <a:r>
              <a:rPr lang="ja-JP" altLang="en-US" sz="1400" dirty="0" err="1" smtClean="0"/>
              <a:t>、</a:t>
            </a:r>
            <a:r>
              <a:rPr lang="en-US" altLang="ja-JP" sz="1400" dirty="0" smtClean="0"/>
              <a:t> </a:t>
            </a:r>
            <a:r>
              <a:rPr lang="ja-JP" altLang="ja-JP" sz="1400" dirty="0"/>
              <a:t>警察沙汰に、なったりしたら　大変</a:t>
            </a:r>
            <a:r>
              <a:rPr lang="en-US" altLang="ja-JP" sz="1400" dirty="0"/>
              <a:t>(.)</a:t>
            </a:r>
            <a:r>
              <a:rPr lang="ja-JP" altLang="ja-JP" sz="1400" dirty="0" err="1"/>
              <a:t>ですよね</a:t>
            </a:r>
            <a:r>
              <a:rPr lang="en-US" altLang="ja-JP" sz="1400" dirty="0"/>
              <a:t>=</a:t>
            </a:r>
            <a:r>
              <a:rPr lang="ja-JP" altLang="ja-JP" sz="1400" dirty="0" smtClean="0"/>
              <a:t>その</a:t>
            </a:r>
            <a:r>
              <a:rPr lang="en-US" altLang="ja-JP" sz="1400" dirty="0" smtClean="0"/>
              <a:t>	</a:t>
            </a:r>
            <a:r>
              <a:rPr lang="ja-JP" altLang="ja-JP" sz="1400" dirty="0" smtClean="0"/>
              <a:t>警察</a:t>
            </a:r>
            <a:r>
              <a:rPr lang="ja-JP" altLang="ja-JP" sz="1400" dirty="0"/>
              <a:t>沙汰にならないようにするためには倉庫を出て､土手など　</a:t>
            </a:r>
            <a:r>
              <a:rPr lang="ja-JP" altLang="ja-JP" sz="1400" dirty="0" smtClean="0"/>
              <a:t>寝</a:t>
            </a:r>
            <a:r>
              <a:rPr lang="en-US" altLang="ja-JP" sz="1400" dirty="0" smtClean="0"/>
              <a:t>	</a:t>
            </a:r>
            <a:r>
              <a:rPr lang="ja-JP" altLang="ja-JP" sz="1400" dirty="0" err="1" smtClean="0"/>
              <a:t>たほうが</a:t>
            </a:r>
            <a:r>
              <a:rPr lang="ja-JP" altLang="ja-JP" sz="1400" dirty="0"/>
              <a:t>よい</a:t>
            </a:r>
            <a:r>
              <a:rPr lang="en-US" altLang="ja-JP" sz="1400" dirty="0"/>
              <a:t>(.)</a:t>
            </a:r>
            <a:r>
              <a:rPr lang="ja-JP" altLang="ja-JP" sz="1400" dirty="0"/>
              <a:t>ことではないです</a:t>
            </a:r>
            <a:r>
              <a:rPr lang="en-US" altLang="ja-JP" sz="1400" dirty="0"/>
              <a:t>-=</a:t>
            </a:r>
            <a:r>
              <a:rPr lang="ja-JP" altLang="ja-JP" sz="1400" dirty="0"/>
              <a:t>そのようには考えなかったん</a:t>
            </a:r>
            <a:r>
              <a:rPr lang="ja-JP" altLang="ja-JP" sz="1400" dirty="0" smtClean="0"/>
              <a:t>で</a:t>
            </a:r>
            <a:r>
              <a:rPr lang="en-US" altLang="ja-JP" sz="1400" dirty="0" smtClean="0"/>
              <a:t>	</a:t>
            </a:r>
            <a:r>
              <a:rPr lang="ja-JP" altLang="ja-JP" sz="1400" dirty="0" smtClean="0"/>
              <a:t>すか</a:t>
            </a:r>
            <a:r>
              <a:rPr lang="ja-JP" altLang="ja-JP" sz="1400" dirty="0"/>
              <a:t>。</a:t>
            </a:r>
          </a:p>
          <a:p>
            <a:r>
              <a:rPr lang="en-US" altLang="ja-JP" sz="1400" dirty="0"/>
              <a:t>     </a:t>
            </a:r>
            <a:r>
              <a:rPr lang="en-US" altLang="ja-JP" sz="1400" dirty="0" smtClean="0"/>
              <a:t>	  </a:t>
            </a:r>
            <a:r>
              <a:rPr lang="en-US" altLang="ja-JP" sz="1400" dirty="0"/>
              <a:t>(</a:t>
            </a:r>
            <a:r>
              <a:rPr lang="en-US" altLang="ja-JP" sz="1400" dirty="0" smtClean="0"/>
              <a:t>0.6)</a:t>
            </a:r>
            <a:endParaRPr lang="ja-JP" altLang="ja-JP" sz="1400" dirty="0"/>
          </a:p>
          <a:p>
            <a:r>
              <a:rPr lang="ja-JP" altLang="ja-JP" sz="1400" dirty="0"/>
              <a:t>被告人：</a:t>
            </a:r>
            <a:r>
              <a:rPr lang="en-US" altLang="ja-JP" sz="1400" dirty="0"/>
              <a:t>   </a:t>
            </a:r>
            <a:r>
              <a:rPr lang="ja-JP" altLang="ja-JP" sz="1400" dirty="0"/>
              <a:t>もちろん</a:t>
            </a:r>
            <a:r>
              <a:rPr lang="en-US" altLang="ja-JP" sz="1400" dirty="0"/>
              <a:t>(.)</a:t>
            </a:r>
            <a:r>
              <a:rPr lang="ja-JP" altLang="ja-JP" sz="1400" dirty="0"/>
              <a:t>そうなんですけど</a:t>
            </a:r>
            <a:r>
              <a:rPr lang="en-US" altLang="ja-JP" sz="1400" dirty="0"/>
              <a:t>:(.) </a:t>
            </a:r>
            <a:r>
              <a:rPr lang="ja-JP" altLang="ja-JP" sz="1400" dirty="0"/>
              <a:t>そんなことを考える間もなく</a:t>
            </a:r>
            <a:r>
              <a:rPr lang="en-US" altLang="ja-JP" sz="1400" dirty="0"/>
              <a:t>(.)</a:t>
            </a:r>
            <a:r>
              <a:rPr lang="ja-JP" altLang="ja-JP" sz="1400" dirty="0"/>
              <a:t>寝入ってしまって（いた）</a:t>
            </a:r>
          </a:p>
          <a:p>
            <a:r>
              <a:rPr lang="en-US" altLang="ja-JP" sz="1400" dirty="0"/>
              <a:t>     </a:t>
            </a:r>
            <a:r>
              <a:rPr lang="en-US" altLang="ja-JP" sz="1400" dirty="0" smtClean="0"/>
              <a:t>	  </a:t>
            </a:r>
            <a:r>
              <a:rPr lang="en-US" altLang="ja-JP" sz="1400" dirty="0"/>
              <a:t>(</a:t>
            </a:r>
            <a:r>
              <a:rPr lang="en-US" altLang="ja-JP" sz="1400" dirty="0" smtClean="0"/>
              <a:t>12.8)</a:t>
            </a:r>
            <a:endParaRPr lang="ja-JP" altLang="ja-JP" sz="1400" dirty="0"/>
          </a:p>
          <a:p>
            <a:r>
              <a:rPr lang="ja-JP" altLang="ja-JP" sz="1400" dirty="0"/>
              <a:t>検察官：</a:t>
            </a:r>
            <a:r>
              <a:rPr lang="en-US" altLang="ja-JP" sz="1400" dirty="0"/>
              <a:t>   </a:t>
            </a:r>
            <a:r>
              <a:rPr lang="ja-JP" altLang="ja-JP" sz="1400" dirty="0"/>
              <a:t>衣服</a:t>
            </a:r>
            <a:r>
              <a:rPr lang="en-US" altLang="ja-JP" sz="1400" dirty="0"/>
              <a:t>: </a:t>
            </a:r>
            <a:r>
              <a:rPr lang="ja-JP" altLang="ja-JP" sz="1400" dirty="0" smtClean="0"/>
              <a:t>に</a:t>
            </a:r>
            <a:r>
              <a:rPr lang="ja-JP" altLang="ja-JP" sz="1400" dirty="0"/>
              <a:t>ついての質問なんですけれども：、進入時は濡れていたという</a:t>
            </a:r>
            <a:r>
              <a:rPr lang="ja-JP" altLang="ja-JP" sz="1400" dirty="0" smtClean="0"/>
              <a:t>こと</a:t>
            </a:r>
            <a:r>
              <a:rPr lang="en-US" altLang="ja-JP" sz="1400" dirty="0" smtClean="0"/>
              <a:t>	</a:t>
            </a:r>
            <a:r>
              <a:rPr lang="ja-JP" altLang="ja-JP" sz="1400" dirty="0" smtClean="0"/>
              <a:t>です</a:t>
            </a:r>
            <a:r>
              <a:rPr lang="ja-JP" altLang="ja-JP" sz="1400" dirty="0"/>
              <a:t>が</a:t>
            </a:r>
            <a:r>
              <a:rPr lang="en-US" altLang="ja-JP" sz="1400" dirty="0"/>
              <a:t>=</a:t>
            </a:r>
            <a:r>
              <a:rPr lang="ja-JP" altLang="ja-JP" sz="1400" dirty="0" smtClean="0"/>
              <a:t>はっけんじ</a:t>
            </a:r>
            <a:r>
              <a:rPr lang="ja-JP" altLang="ja-JP" sz="1400" dirty="0"/>
              <a:t>：には証人の証拠によれば乾いていた､ということ</a:t>
            </a:r>
            <a:r>
              <a:rPr lang="ja-JP" altLang="ja-JP" sz="1400" dirty="0" smtClean="0"/>
              <a:t>で</a:t>
            </a:r>
            <a:r>
              <a:rPr lang="en-US" altLang="ja-JP" sz="1400" dirty="0" smtClean="0"/>
              <a:t>	</a:t>
            </a:r>
            <a:r>
              <a:rPr lang="ja-JP" altLang="ja-JP" sz="1400" dirty="0" smtClean="0"/>
              <a:t>す</a:t>
            </a:r>
            <a:r>
              <a:rPr lang="ja-JP" altLang="ja-JP" sz="1400" dirty="0"/>
              <a:t>が：､それで、よろしいですか。</a:t>
            </a:r>
          </a:p>
          <a:p>
            <a:r>
              <a:rPr lang="en-US" altLang="ja-JP" sz="1400" dirty="0"/>
              <a:t>     </a:t>
            </a:r>
            <a:r>
              <a:rPr lang="en-US" altLang="ja-JP" sz="1400" dirty="0" smtClean="0"/>
              <a:t>	 </a:t>
            </a:r>
            <a:r>
              <a:rPr lang="en-US" altLang="ja-JP" sz="1400" dirty="0"/>
              <a:t>(</a:t>
            </a:r>
            <a:r>
              <a:rPr lang="en-US" altLang="ja-JP" sz="1400" dirty="0" smtClean="0"/>
              <a:t>0.4)</a:t>
            </a:r>
            <a:endParaRPr lang="ja-JP" altLang="ja-JP" sz="1400" dirty="0"/>
          </a:p>
          <a:p>
            <a:r>
              <a:rPr lang="ja-JP" altLang="ja-JP" sz="1400" dirty="0"/>
              <a:t>被告人：</a:t>
            </a:r>
            <a:r>
              <a:rPr lang="en-US" altLang="ja-JP" sz="1400" dirty="0"/>
              <a:t>   </a:t>
            </a:r>
            <a:r>
              <a:rPr lang="ja-JP" altLang="ja-JP" sz="1400" dirty="0"/>
              <a:t>あ</a:t>
            </a:r>
            <a:r>
              <a:rPr lang="en-US" altLang="ja-JP" sz="1400" dirty="0"/>
              <a:t>:</a:t>
            </a:r>
            <a:r>
              <a:rPr lang="ja-JP" altLang="ja-JP" sz="1400" dirty="0" err="1"/>
              <a:t>、</a:t>
            </a:r>
            <a:r>
              <a:rPr lang="ja-JP" altLang="ja-JP" sz="1400" dirty="0"/>
              <a:t>はい</a:t>
            </a:r>
          </a:p>
        </p:txBody>
      </p:sp>
      <p:sp>
        <p:nvSpPr>
          <p:cNvPr id="6" name="テキスト ボックス 5"/>
          <p:cNvSpPr txBox="1"/>
          <p:nvPr/>
        </p:nvSpPr>
        <p:spPr>
          <a:xfrm>
            <a:off x="6671470" y="1277159"/>
            <a:ext cx="2304256" cy="523220"/>
          </a:xfrm>
          <a:prstGeom prst="rect">
            <a:avLst/>
          </a:prstGeom>
          <a:noFill/>
        </p:spPr>
        <p:txBody>
          <a:bodyPr wrap="square" rtlCol="0">
            <a:spAutoFit/>
          </a:bodyPr>
          <a:lstStyle/>
          <a:p>
            <a:r>
              <a:rPr lang="en-US" altLang="ja-JP" sz="1400" dirty="0" smtClean="0">
                <a:solidFill>
                  <a:srgbClr val="FF0000"/>
                </a:solidFill>
              </a:rPr>
              <a:t>YNI: </a:t>
            </a:r>
            <a:r>
              <a:rPr lang="ja-JP" altLang="en-US" sz="1400" dirty="0" smtClean="0">
                <a:solidFill>
                  <a:srgbClr val="FF0000"/>
                </a:solidFill>
              </a:rPr>
              <a:t>可能性についての意見を求める尋問</a:t>
            </a:r>
            <a:endParaRPr kumimoji="1" lang="ja-JP" altLang="en-US" sz="1400" dirty="0">
              <a:solidFill>
                <a:srgbClr val="FF0000"/>
              </a:solidFill>
            </a:endParaRPr>
          </a:p>
        </p:txBody>
      </p:sp>
      <p:sp>
        <p:nvSpPr>
          <p:cNvPr id="7" name="テキスト ボックス 6"/>
          <p:cNvSpPr txBox="1"/>
          <p:nvPr/>
        </p:nvSpPr>
        <p:spPr>
          <a:xfrm>
            <a:off x="6372200" y="2429612"/>
            <a:ext cx="2603526" cy="523220"/>
          </a:xfrm>
          <a:prstGeom prst="rect">
            <a:avLst/>
          </a:prstGeom>
          <a:noFill/>
        </p:spPr>
        <p:txBody>
          <a:bodyPr wrap="square" rtlCol="0">
            <a:spAutoFit/>
          </a:bodyPr>
          <a:lstStyle/>
          <a:p>
            <a:r>
              <a:rPr kumimoji="1" lang="en-US" altLang="ja-JP" sz="1400" dirty="0" smtClean="0">
                <a:solidFill>
                  <a:srgbClr val="FF0000"/>
                </a:solidFill>
              </a:rPr>
              <a:t>YNI:</a:t>
            </a:r>
            <a:r>
              <a:rPr kumimoji="1" lang="ja-JP" altLang="en-US" sz="1400" dirty="0" smtClean="0">
                <a:solidFill>
                  <a:srgbClr val="FF0000"/>
                </a:solidFill>
              </a:rPr>
              <a:t>良いことについての意見を求める尋問。すぐリペア</a:t>
            </a:r>
            <a:endParaRPr kumimoji="1" lang="ja-JP" altLang="en-US" sz="1400" dirty="0">
              <a:solidFill>
                <a:srgbClr val="FF0000"/>
              </a:solidFill>
            </a:endParaRPr>
          </a:p>
        </p:txBody>
      </p:sp>
      <p:sp>
        <p:nvSpPr>
          <p:cNvPr id="8" name="テキスト ボックス 7"/>
          <p:cNvSpPr txBox="1"/>
          <p:nvPr/>
        </p:nvSpPr>
        <p:spPr>
          <a:xfrm>
            <a:off x="6588224" y="1916832"/>
            <a:ext cx="2387502" cy="523220"/>
          </a:xfrm>
          <a:prstGeom prst="rect">
            <a:avLst/>
          </a:prstGeom>
          <a:noFill/>
        </p:spPr>
        <p:txBody>
          <a:bodyPr wrap="square" rtlCol="0">
            <a:spAutoFit/>
          </a:bodyPr>
          <a:lstStyle/>
          <a:p>
            <a:r>
              <a:rPr lang="en-US" altLang="ja-JP" sz="1400" dirty="0" smtClean="0">
                <a:solidFill>
                  <a:srgbClr val="FF0000"/>
                </a:solidFill>
              </a:rPr>
              <a:t>TNR</a:t>
            </a:r>
            <a:r>
              <a:rPr lang="ja-JP" altLang="en-US" sz="1400" dirty="0" smtClean="0">
                <a:solidFill>
                  <a:srgbClr val="FF0000"/>
                </a:solidFill>
              </a:rPr>
              <a:t>：返答する条件が欠けていることを述べる反応</a:t>
            </a:r>
            <a:endParaRPr kumimoji="1" lang="ja-JP" altLang="en-US" sz="1400" dirty="0">
              <a:solidFill>
                <a:srgbClr val="FF0000"/>
              </a:solidFill>
            </a:endParaRPr>
          </a:p>
        </p:txBody>
      </p:sp>
      <p:sp>
        <p:nvSpPr>
          <p:cNvPr id="9" name="テキスト ボックス 8"/>
          <p:cNvSpPr txBox="1"/>
          <p:nvPr/>
        </p:nvSpPr>
        <p:spPr>
          <a:xfrm>
            <a:off x="1907704" y="2178442"/>
            <a:ext cx="3024336" cy="307777"/>
          </a:xfrm>
          <a:prstGeom prst="rect">
            <a:avLst/>
          </a:prstGeom>
          <a:noFill/>
        </p:spPr>
        <p:txBody>
          <a:bodyPr wrap="square" rtlCol="0">
            <a:spAutoFit/>
          </a:bodyPr>
          <a:lstStyle/>
          <a:p>
            <a:r>
              <a:rPr kumimoji="1" lang="ja-JP" altLang="en-US" sz="1400" dirty="0" smtClean="0">
                <a:solidFill>
                  <a:srgbClr val="FF0000"/>
                </a:solidFill>
              </a:rPr>
              <a:t>長い沈黙</a:t>
            </a:r>
            <a:endParaRPr kumimoji="1" lang="ja-JP" altLang="en-US" sz="1400" dirty="0">
              <a:solidFill>
                <a:srgbClr val="FF0000"/>
              </a:solidFill>
            </a:endParaRPr>
          </a:p>
        </p:txBody>
      </p:sp>
      <p:sp>
        <p:nvSpPr>
          <p:cNvPr id="10" name="テキスト ボックス 9"/>
          <p:cNvSpPr txBox="1"/>
          <p:nvPr/>
        </p:nvSpPr>
        <p:spPr>
          <a:xfrm>
            <a:off x="6568265" y="3429000"/>
            <a:ext cx="2387502" cy="523220"/>
          </a:xfrm>
          <a:prstGeom prst="rect">
            <a:avLst/>
          </a:prstGeom>
          <a:noFill/>
        </p:spPr>
        <p:txBody>
          <a:bodyPr wrap="square" rtlCol="0">
            <a:spAutoFit/>
          </a:bodyPr>
          <a:lstStyle/>
          <a:p>
            <a:r>
              <a:rPr lang="en-US" altLang="ja-JP" sz="1400" dirty="0" smtClean="0">
                <a:solidFill>
                  <a:srgbClr val="FF0000"/>
                </a:solidFill>
              </a:rPr>
              <a:t>TNR</a:t>
            </a:r>
            <a:r>
              <a:rPr lang="ja-JP" altLang="en-US" sz="1400" dirty="0" smtClean="0">
                <a:solidFill>
                  <a:srgbClr val="FF0000"/>
                </a:solidFill>
              </a:rPr>
              <a:t>：返答する条件が欠けていることを述べる反応</a:t>
            </a:r>
            <a:endParaRPr kumimoji="1" lang="ja-JP" altLang="en-US" sz="1400" dirty="0">
              <a:solidFill>
                <a:srgbClr val="FF0000"/>
              </a:solidFill>
            </a:endParaRPr>
          </a:p>
        </p:txBody>
      </p:sp>
      <p:sp>
        <p:nvSpPr>
          <p:cNvPr id="11" name="テキスト ボックス 10"/>
          <p:cNvSpPr txBox="1"/>
          <p:nvPr/>
        </p:nvSpPr>
        <p:spPr>
          <a:xfrm>
            <a:off x="2051720" y="3952220"/>
            <a:ext cx="3240360" cy="369332"/>
          </a:xfrm>
          <a:prstGeom prst="rect">
            <a:avLst/>
          </a:prstGeom>
          <a:noFill/>
        </p:spPr>
        <p:txBody>
          <a:bodyPr wrap="square" rtlCol="0">
            <a:spAutoFit/>
          </a:bodyPr>
          <a:lstStyle/>
          <a:p>
            <a:r>
              <a:rPr kumimoji="1" lang="ja-JP" altLang="en-US" sz="1400" dirty="0" smtClean="0">
                <a:solidFill>
                  <a:srgbClr val="FF0000"/>
                </a:solidFill>
              </a:rPr>
              <a:t>長い沈黙（（ページを</a:t>
            </a:r>
            <a:r>
              <a:rPr lang="ja-JP" altLang="en-US" sz="1400" dirty="0">
                <a:solidFill>
                  <a:srgbClr val="FF0000"/>
                </a:solidFill>
              </a:rPr>
              <a:t>探すしぐさ</a:t>
            </a:r>
            <a:r>
              <a:rPr kumimoji="1" lang="ja-JP" altLang="en-US" sz="1400" dirty="0" smtClean="0">
                <a:solidFill>
                  <a:srgbClr val="FF0000"/>
                </a:solidFill>
              </a:rPr>
              <a:t>）</a:t>
            </a:r>
            <a:r>
              <a:rPr kumimoji="1" lang="ja-JP" altLang="en-US" dirty="0" smtClean="0"/>
              <a:t>）</a:t>
            </a:r>
            <a:endParaRPr kumimoji="1" lang="ja-JP" altLang="en-US" dirty="0"/>
          </a:p>
        </p:txBody>
      </p:sp>
      <p:sp>
        <p:nvSpPr>
          <p:cNvPr id="12" name="テキスト ボックス 11"/>
          <p:cNvSpPr txBox="1"/>
          <p:nvPr/>
        </p:nvSpPr>
        <p:spPr>
          <a:xfrm>
            <a:off x="6732240" y="4321552"/>
            <a:ext cx="1800200" cy="307777"/>
          </a:xfrm>
          <a:prstGeom prst="rect">
            <a:avLst/>
          </a:prstGeom>
          <a:noFill/>
        </p:spPr>
        <p:txBody>
          <a:bodyPr wrap="square" rtlCol="0">
            <a:spAutoFit/>
          </a:bodyPr>
          <a:lstStyle/>
          <a:p>
            <a:r>
              <a:rPr kumimoji="1" lang="en-US" altLang="ja-JP" sz="1400" dirty="0" smtClean="0">
                <a:solidFill>
                  <a:srgbClr val="FF0000"/>
                </a:solidFill>
              </a:rPr>
              <a:t>YNI</a:t>
            </a:r>
            <a:endParaRPr kumimoji="1" lang="ja-JP" altLang="en-US" sz="1400" dirty="0">
              <a:solidFill>
                <a:srgbClr val="FF0000"/>
              </a:solidFill>
            </a:endParaRPr>
          </a:p>
        </p:txBody>
      </p:sp>
      <p:sp>
        <p:nvSpPr>
          <p:cNvPr id="13" name="テキスト ボックス 12"/>
          <p:cNvSpPr txBox="1"/>
          <p:nvPr/>
        </p:nvSpPr>
        <p:spPr>
          <a:xfrm>
            <a:off x="6732240" y="5157192"/>
            <a:ext cx="1728192" cy="307777"/>
          </a:xfrm>
          <a:prstGeom prst="rect">
            <a:avLst/>
          </a:prstGeom>
          <a:noFill/>
        </p:spPr>
        <p:txBody>
          <a:bodyPr wrap="square" rtlCol="0">
            <a:spAutoFit/>
          </a:bodyPr>
          <a:lstStyle/>
          <a:p>
            <a:r>
              <a:rPr kumimoji="1" lang="en-US" altLang="ja-JP" sz="1400" dirty="0" smtClean="0">
                <a:solidFill>
                  <a:srgbClr val="FF0000"/>
                </a:solidFill>
              </a:rPr>
              <a:t>TNR</a:t>
            </a:r>
            <a:endParaRPr kumimoji="1" lang="ja-JP" altLang="en-US" sz="1400" dirty="0">
              <a:solidFill>
                <a:srgbClr val="FF0000"/>
              </a:solidFill>
            </a:endParaRPr>
          </a:p>
        </p:txBody>
      </p:sp>
    </p:spTree>
    <p:extLst>
      <p:ext uri="{BB962C8B-B14F-4D97-AF65-F5344CB8AC3E}">
        <p14:creationId xmlns:p14="http://schemas.microsoft.com/office/powerpoint/2010/main" val="2225040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33CB94B4-D78D-4E5F-A53F-52501A791B60}" type="slidenum">
              <a:rPr kumimoji="1" lang="ja-JP" altLang="en-US" smtClean="0"/>
              <a:t>18</a:t>
            </a:fld>
            <a:endParaRPr kumimoji="1" lang="ja-JP" altLang="en-US"/>
          </a:p>
        </p:txBody>
      </p:sp>
      <p:sp>
        <p:nvSpPr>
          <p:cNvPr id="3" name="正方形/長方形 2"/>
          <p:cNvSpPr/>
          <p:nvPr/>
        </p:nvSpPr>
        <p:spPr>
          <a:xfrm>
            <a:off x="611560" y="692696"/>
            <a:ext cx="5598368" cy="5539978"/>
          </a:xfrm>
          <a:prstGeom prst="rect">
            <a:avLst/>
          </a:prstGeom>
        </p:spPr>
        <p:txBody>
          <a:bodyPr wrap="square">
            <a:spAutoFit/>
          </a:bodyPr>
          <a:lstStyle/>
          <a:p>
            <a:r>
              <a:rPr lang="en-US" altLang="ja-JP" sz="1400" dirty="0" smtClean="0"/>
              <a:t>	(</a:t>
            </a:r>
            <a:r>
              <a:rPr lang="en-US" altLang="ja-JP" sz="1400" dirty="0"/>
              <a:t>2.24)</a:t>
            </a:r>
            <a:endParaRPr lang="ja-JP" altLang="ja-JP" sz="1400" dirty="0"/>
          </a:p>
          <a:p>
            <a:r>
              <a:rPr lang="ja-JP" altLang="ja-JP" sz="1400" dirty="0"/>
              <a:t>裁判官：</a:t>
            </a:r>
            <a:r>
              <a:rPr lang="en-US" altLang="ja-JP" sz="1400" dirty="0"/>
              <a:t>   </a:t>
            </a:r>
            <a:r>
              <a:rPr lang="ja-JP" altLang="ja-JP" sz="1400" dirty="0"/>
              <a:t>ん</a:t>
            </a:r>
            <a:r>
              <a:rPr lang="en-US" altLang="ja-JP" sz="1400" dirty="0"/>
              <a:t>(.)</a:t>
            </a:r>
            <a:r>
              <a:rPr lang="ja-JP" altLang="ja-JP" sz="1400" dirty="0"/>
              <a:t>それでよろしいって</a:t>
            </a:r>
            <a:r>
              <a:rPr lang="en-US" altLang="ja-JP" sz="1400" dirty="0"/>
              <a:t>[</a:t>
            </a:r>
            <a:r>
              <a:rPr lang="ja-JP" altLang="ja-JP" sz="1400" dirty="0"/>
              <a:t>いうのはそういうふうに証人が</a:t>
            </a:r>
            <a:r>
              <a:rPr lang="en-US" altLang="ja-JP" sz="1400" dirty="0"/>
              <a:t>]</a:t>
            </a:r>
            <a:r>
              <a:rPr lang="ja-JP" altLang="ja-JP" sz="1400" dirty="0"/>
              <a:t>証言</a:t>
            </a:r>
            <a:r>
              <a:rPr lang="ja-JP" altLang="ja-JP" sz="1400" dirty="0" smtClean="0"/>
              <a:t>し</a:t>
            </a:r>
            <a:r>
              <a:rPr lang="en-US" altLang="ja-JP" sz="1400" dirty="0" smtClean="0"/>
              <a:t>	</a:t>
            </a:r>
            <a:r>
              <a:rPr lang="ja-JP" altLang="ja-JP" sz="1400" dirty="0" smtClean="0"/>
              <a:t>たこ</a:t>
            </a:r>
            <a:r>
              <a:rPr lang="ja-JP" altLang="ja-JP" sz="1400" dirty="0"/>
              <a:t>と＝</a:t>
            </a:r>
          </a:p>
          <a:p>
            <a:r>
              <a:rPr lang="ja-JP" altLang="ja-JP" sz="1400" dirty="0"/>
              <a:t>検察官：</a:t>
            </a:r>
            <a:r>
              <a:rPr lang="en-US" altLang="ja-JP" sz="1400" dirty="0"/>
              <a:t>                       </a:t>
            </a:r>
            <a:r>
              <a:rPr lang="en-US" altLang="ja-JP" sz="1400" dirty="0" smtClean="0"/>
              <a:t>                         </a:t>
            </a:r>
            <a:r>
              <a:rPr lang="en-US" altLang="ja-JP" sz="1400" dirty="0"/>
              <a:t>[</a:t>
            </a:r>
            <a:r>
              <a:rPr lang="ja-JP" altLang="ja-JP" sz="1400" dirty="0"/>
              <a:t>あ、</a:t>
            </a:r>
            <a:r>
              <a:rPr lang="en-US" altLang="ja-JP" sz="1400" dirty="0"/>
              <a:t>(.)</a:t>
            </a:r>
            <a:r>
              <a:rPr lang="ja-JP" altLang="ja-JP" sz="1400" dirty="0" err="1"/>
              <a:t>たけじわで</a:t>
            </a:r>
            <a:r>
              <a:rPr lang="ja-JP" altLang="ja-JP" sz="1400" dirty="0"/>
              <a:t>いい</a:t>
            </a:r>
            <a:r>
              <a:rPr lang="en-US" altLang="ja-JP" sz="1400" dirty="0"/>
              <a:t>]</a:t>
            </a:r>
            <a:endParaRPr lang="ja-JP" altLang="ja-JP" sz="1400" dirty="0"/>
          </a:p>
          <a:p>
            <a:r>
              <a:rPr lang="ja-JP" altLang="ja-JP" sz="1400" dirty="0"/>
              <a:t>裁判官：　＝は ＞いま当然聞いていましたから（よく）</a:t>
            </a:r>
            <a:r>
              <a:rPr lang="en-US" altLang="ja-JP" sz="1400" dirty="0"/>
              <a:t>[</a:t>
            </a:r>
            <a:r>
              <a:rPr lang="ja-JP" altLang="ja-JP" sz="1400" dirty="0"/>
              <a:t>被告人もそれを</a:t>
            </a:r>
            <a:r>
              <a:rPr lang="ja-JP" altLang="ja-JP" sz="1400" dirty="0" err="1" smtClean="0"/>
              <a:t>わ</a:t>
            </a:r>
            <a:r>
              <a:rPr lang="en-US" altLang="ja-JP" sz="1400" dirty="0" smtClean="0"/>
              <a:t>	</a:t>
            </a:r>
            <a:r>
              <a:rPr lang="ja-JP" altLang="ja-JP" sz="1400" dirty="0" smtClean="0"/>
              <a:t>かってる</a:t>
            </a:r>
            <a:r>
              <a:rPr lang="ja-JP" altLang="ja-JP" sz="1400" dirty="0" err="1"/>
              <a:t>ん</a:t>
            </a:r>
            <a:r>
              <a:rPr lang="en-US" altLang="ja-JP" sz="1400" dirty="0"/>
              <a:t>=</a:t>
            </a:r>
            <a:endParaRPr lang="ja-JP" altLang="ja-JP" sz="1400" dirty="0"/>
          </a:p>
          <a:p>
            <a:r>
              <a:rPr lang="ja-JP" altLang="ja-JP" sz="1400" dirty="0"/>
              <a:t>検察官：</a:t>
            </a:r>
            <a:r>
              <a:rPr lang="en-US" altLang="ja-JP" sz="1400" dirty="0"/>
              <a:t>   </a:t>
            </a:r>
            <a:r>
              <a:rPr lang="ja-JP" altLang="ja-JP" sz="1400" dirty="0"/>
              <a:t>○はい○</a:t>
            </a:r>
          </a:p>
          <a:p>
            <a:r>
              <a:rPr lang="ja-JP" altLang="ja-JP" sz="1400" dirty="0"/>
              <a:t>裁判官：　</a:t>
            </a:r>
            <a:r>
              <a:rPr lang="en-US" altLang="ja-JP" sz="1400" dirty="0"/>
              <a:t>=</a:t>
            </a:r>
            <a:r>
              <a:rPr lang="ja-JP" altLang="ja-JP" sz="1400" dirty="0"/>
              <a:t>ですがどういう</a:t>
            </a:r>
            <a:r>
              <a:rPr lang="en-US" altLang="ja-JP" sz="1400" dirty="0"/>
              <a:t>(.)</a:t>
            </a:r>
            <a:r>
              <a:rPr lang="ja-JP" altLang="ja-JP" sz="1400" dirty="0"/>
              <a:t>質問なんでしょうか＜。</a:t>
            </a:r>
          </a:p>
          <a:p>
            <a:r>
              <a:rPr lang="en-US" altLang="ja-JP" sz="1400" dirty="0"/>
              <a:t>	(</a:t>
            </a:r>
            <a:r>
              <a:rPr lang="en-US" altLang="ja-JP" sz="1400" dirty="0" smtClean="0"/>
              <a:t>0.5)</a:t>
            </a:r>
            <a:endParaRPr lang="ja-JP" altLang="ja-JP" sz="1400" dirty="0"/>
          </a:p>
          <a:p>
            <a:r>
              <a:rPr lang="ja-JP" altLang="ja-JP" sz="1400" dirty="0"/>
              <a:t>検察官：</a:t>
            </a:r>
            <a:r>
              <a:rPr lang="en-US" altLang="ja-JP" sz="1400" dirty="0"/>
              <a:t>   </a:t>
            </a:r>
            <a:r>
              <a:rPr lang="ja-JP" altLang="ja-JP" sz="1400" dirty="0"/>
              <a:t>その：</a:t>
            </a:r>
            <a:r>
              <a:rPr lang="en-US" altLang="ja-JP" sz="1400" dirty="0"/>
              <a:t>(.)</a:t>
            </a:r>
            <a:r>
              <a:rPr lang="ja-JP" altLang="ja-JP" sz="1400" dirty="0"/>
              <a:t>発見時までに</a:t>
            </a:r>
            <a:r>
              <a:rPr lang="en-US" altLang="ja-JP" sz="1400" dirty="0"/>
              <a:t>:</a:t>
            </a:r>
            <a:r>
              <a:rPr lang="ja-JP" altLang="ja-JP" sz="1400" dirty="0"/>
              <a:t>は</a:t>
            </a:r>
            <a:r>
              <a:rPr lang="en-US" altLang="ja-JP" sz="1400" dirty="0"/>
              <a:t>(.)</a:t>
            </a:r>
            <a:r>
              <a:rPr lang="ja-JP" altLang="ja-JP" sz="1400" dirty="0"/>
              <a:t>衣服は</a:t>
            </a:r>
            <a:r>
              <a:rPr lang="en-US" altLang="ja-JP" sz="1400" dirty="0"/>
              <a:t>(.)</a:t>
            </a:r>
            <a:r>
              <a:rPr lang="ja-JP" altLang="ja-JP" sz="1400" dirty="0"/>
              <a:t>実際に</a:t>
            </a:r>
            <a:r>
              <a:rPr lang="en-US" altLang="ja-JP" sz="1400" dirty="0"/>
              <a:t>(.)</a:t>
            </a:r>
            <a:r>
              <a:rPr lang="ja-JP" altLang="ja-JP" sz="1400" dirty="0"/>
              <a:t>乾いていたん</a:t>
            </a:r>
            <a:r>
              <a:rPr lang="ja-JP" altLang="ja-JP" sz="1400" dirty="0" smtClean="0"/>
              <a:t>で</a:t>
            </a:r>
            <a:r>
              <a:rPr lang="en-US" altLang="ja-JP" sz="1400" dirty="0" smtClean="0"/>
              <a:t>	</a:t>
            </a:r>
            <a:r>
              <a:rPr lang="ja-JP" altLang="ja-JP" sz="1400" dirty="0" smtClean="0"/>
              <a:t>しょう</a:t>
            </a:r>
            <a:r>
              <a:rPr lang="ja-JP" altLang="ja-JP" sz="1400" dirty="0"/>
              <a:t>か。それ</a:t>
            </a:r>
            <a:r>
              <a:rPr lang="en-US" altLang="ja-JP" sz="1400" dirty="0"/>
              <a:t>(.)</a:t>
            </a:r>
            <a:r>
              <a:rPr lang="ja-JP" altLang="ja-JP" sz="1400" dirty="0"/>
              <a:t>を被告人のかたに確認</a:t>
            </a:r>
            <a:r>
              <a:rPr lang="en-US" altLang="ja-JP" sz="1400" dirty="0"/>
              <a:t>(.)</a:t>
            </a:r>
            <a:r>
              <a:rPr lang="ja-JP" altLang="ja-JP" sz="1400" dirty="0"/>
              <a:t>したいんですが。</a:t>
            </a:r>
          </a:p>
          <a:p>
            <a:r>
              <a:rPr lang="en-US" altLang="ja-JP" sz="1400" dirty="0"/>
              <a:t>    </a:t>
            </a:r>
            <a:r>
              <a:rPr lang="en-US" altLang="ja-JP" sz="1400" dirty="0" smtClean="0"/>
              <a:t>	 </a:t>
            </a:r>
            <a:r>
              <a:rPr lang="en-US" altLang="ja-JP" sz="1400" dirty="0"/>
              <a:t>(</a:t>
            </a:r>
            <a:r>
              <a:rPr lang="en-US" altLang="ja-JP" sz="1400" dirty="0" smtClean="0"/>
              <a:t>0.5)</a:t>
            </a:r>
            <a:endParaRPr lang="ja-JP" altLang="ja-JP" sz="1400" dirty="0"/>
          </a:p>
          <a:p>
            <a:r>
              <a:rPr lang="ja-JP" altLang="ja-JP" sz="1400" dirty="0"/>
              <a:t>被告人：</a:t>
            </a:r>
            <a:r>
              <a:rPr lang="en-US" altLang="ja-JP" sz="1400" dirty="0"/>
              <a:t>   </a:t>
            </a:r>
            <a:r>
              <a:rPr lang="ja-JP" altLang="ja-JP" sz="1400" dirty="0"/>
              <a:t>はい、多少は</a:t>
            </a:r>
            <a:r>
              <a:rPr lang="en-US" altLang="ja-JP" sz="1400" dirty="0"/>
              <a:t>(.)</a:t>
            </a:r>
            <a:r>
              <a:rPr lang="ja-JP" altLang="ja-JP" sz="1400" dirty="0"/>
              <a:t>乾いてました。</a:t>
            </a:r>
          </a:p>
          <a:p>
            <a:r>
              <a:rPr lang="en-US" altLang="ja-JP" sz="1400" dirty="0"/>
              <a:t>   </a:t>
            </a:r>
            <a:r>
              <a:rPr lang="en-US" altLang="ja-JP" sz="1400" dirty="0" smtClean="0"/>
              <a:t>	 </a:t>
            </a:r>
            <a:r>
              <a:rPr lang="en-US" altLang="ja-JP" sz="1400" dirty="0"/>
              <a:t>(</a:t>
            </a:r>
            <a:r>
              <a:rPr lang="en-US" altLang="ja-JP" sz="1400" dirty="0" smtClean="0"/>
              <a:t>1.1)</a:t>
            </a:r>
            <a:endParaRPr lang="ja-JP" altLang="ja-JP" sz="1400" dirty="0"/>
          </a:p>
          <a:p>
            <a:r>
              <a:rPr lang="ja-JP" altLang="ja-JP" sz="1400" dirty="0"/>
              <a:t>検察官：</a:t>
            </a:r>
            <a:r>
              <a:rPr lang="en-US" altLang="ja-JP" sz="1400" dirty="0"/>
              <a:t>   ○</a:t>
            </a:r>
            <a:r>
              <a:rPr lang="ja-JP" altLang="ja-JP" sz="1400" dirty="0"/>
              <a:t>多少は</a:t>
            </a:r>
            <a:r>
              <a:rPr lang="en-US" altLang="ja-JP" sz="1400" dirty="0" smtClean="0"/>
              <a:t>○</a:t>
            </a:r>
            <a:r>
              <a:rPr lang="ja-JP" altLang="en-US" sz="1400" dirty="0" smtClean="0"/>
              <a:t>　</a:t>
            </a:r>
            <a:endParaRPr lang="ja-JP" altLang="ja-JP" sz="1400" dirty="0"/>
          </a:p>
          <a:p>
            <a:r>
              <a:rPr lang="en-US" altLang="ja-JP" sz="1400" dirty="0"/>
              <a:t>  </a:t>
            </a:r>
            <a:r>
              <a:rPr lang="en-US" altLang="ja-JP" sz="1400" dirty="0" smtClean="0"/>
              <a:t>	 </a:t>
            </a:r>
            <a:r>
              <a:rPr lang="en-US" altLang="ja-JP" sz="1400" dirty="0"/>
              <a:t>(</a:t>
            </a:r>
            <a:r>
              <a:rPr lang="en-US" altLang="ja-JP" sz="1400" dirty="0" smtClean="0"/>
              <a:t>2.8)</a:t>
            </a:r>
            <a:endParaRPr lang="ja-JP" altLang="ja-JP" sz="1400" dirty="0"/>
          </a:p>
          <a:p>
            <a:r>
              <a:rPr lang="ja-JP" altLang="ja-JP" sz="1400" dirty="0"/>
              <a:t>検察官：</a:t>
            </a:r>
            <a:r>
              <a:rPr lang="en-US" altLang="ja-JP" sz="1400" dirty="0"/>
              <a:t>   </a:t>
            </a:r>
            <a:r>
              <a:rPr lang="ja-JP" altLang="ja-JP" sz="1400" dirty="0"/>
              <a:t>では乾いていなかったという</a:t>
            </a:r>
            <a:r>
              <a:rPr lang="ja-JP" altLang="ja-JP" sz="1400" dirty="0" err="1"/>
              <a:t>ですか</a:t>
            </a:r>
            <a:r>
              <a:rPr lang="ja-JP" altLang="ja-JP" sz="1400" dirty="0"/>
              <a:t>被告人の立場は</a:t>
            </a:r>
          </a:p>
          <a:p>
            <a:r>
              <a:rPr lang="en-US" altLang="ja-JP" sz="1400" dirty="0"/>
              <a:t>    </a:t>
            </a:r>
            <a:r>
              <a:rPr lang="en-US" altLang="ja-JP" sz="1400" dirty="0" smtClean="0"/>
              <a:t>	 </a:t>
            </a:r>
            <a:r>
              <a:rPr lang="en-US" altLang="ja-JP" sz="1400" dirty="0"/>
              <a:t>(</a:t>
            </a:r>
            <a:r>
              <a:rPr lang="en-US" altLang="ja-JP" sz="1400" dirty="0" smtClean="0"/>
              <a:t>0.1)</a:t>
            </a:r>
            <a:endParaRPr lang="ja-JP" altLang="ja-JP" sz="1400" dirty="0"/>
          </a:p>
          <a:p>
            <a:r>
              <a:rPr lang="ja-JP" altLang="ja-JP" sz="1400" dirty="0"/>
              <a:t>被告人：</a:t>
            </a:r>
            <a:r>
              <a:rPr lang="en-US" altLang="ja-JP" sz="1400" dirty="0"/>
              <a:t>   </a:t>
            </a:r>
            <a:r>
              <a:rPr lang="ja-JP" altLang="ja-JP" sz="1400" dirty="0"/>
              <a:t>いえ、よく覚えてません。</a:t>
            </a:r>
          </a:p>
          <a:p>
            <a:r>
              <a:rPr lang="en-US" altLang="ja-JP" sz="1400" dirty="0"/>
              <a:t>      </a:t>
            </a:r>
            <a:r>
              <a:rPr lang="en-US" altLang="ja-JP" sz="1400" dirty="0" smtClean="0"/>
              <a:t>	(17.5)</a:t>
            </a:r>
            <a:r>
              <a:rPr lang="ja-JP" altLang="ja-JP" sz="1400" dirty="0"/>
              <a:t>　</a:t>
            </a:r>
          </a:p>
          <a:p>
            <a:r>
              <a:rPr lang="ja-JP" altLang="ja-JP" sz="1400" dirty="0"/>
              <a:t>検察官：</a:t>
            </a:r>
            <a:r>
              <a:rPr lang="en-US" altLang="ja-JP" sz="1400" dirty="0"/>
              <a:t>   </a:t>
            </a:r>
            <a:r>
              <a:rPr lang="ja-JP" altLang="ja-JP" sz="1400" dirty="0"/>
              <a:t>では</a:t>
            </a:r>
            <a:r>
              <a:rPr lang="en-US" altLang="ja-JP" sz="1400" dirty="0"/>
              <a:t>(.)</a:t>
            </a:r>
            <a:r>
              <a:rPr lang="ja-JP" altLang="ja-JP" sz="1400" dirty="0"/>
              <a:t>次に、検事</a:t>
            </a:r>
            <a:r>
              <a:rPr lang="en-US" altLang="ja-JP" sz="1400" dirty="0"/>
              <a:t>-</a:t>
            </a:r>
            <a:r>
              <a:rPr lang="ja-JP" altLang="ja-JP" sz="1400" dirty="0"/>
              <a:t>検察官側としては侵入目的が窃盗、とする</a:t>
            </a:r>
            <a:r>
              <a:rPr lang="ja-JP" altLang="ja-JP" sz="1400" dirty="0" err="1" smtClean="0"/>
              <a:t>こ</a:t>
            </a:r>
            <a:r>
              <a:rPr lang="en-US" altLang="ja-JP" sz="1400" dirty="0" smtClean="0"/>
              <a:t>	</a:t>
            </a:r>
            <a:r>
              <a:rPr lang="ja-JP" altLang="ja-JP" sz="1400" dirty="0" smtClean="0"/>
              <a:t>と</a:t>
            </a:r>
            <a:r>
              <a:rPr lang="ja-JP" altLang="ja-JP" sz="1400" dirty="0"/>
              <a:t>、であることを立証するため被告人の</a:t>
            </a:r>
            <a:r>
              <a:rPr lang="ja-JP" altLang="ja-JP" sz="1400" dirty="0" smtClean="0"/>
              <a:t>動機</a:t>
            </a:r>
            <a:r>
              <a:rPr lang="ja-JP" altLang="en-US" sz="1400" dirty="0"/>
              <a:t>、</a:t>
            </a:r>
            <a:r>
              <a:rPr lang="ja-JP" altLang="ja-JP" sz="1400" dirty="0" smtClean="0"/>
              <a:t>当日</a:t>
            </a:r>
            <a:r>
              <a:rPr lang="ja-JP" altLang="ja-JP" sz="1400" dirty="0"/>
              <a:t>の</a:t>
            </a:r>
            <a:r>
              <a:rPr lang="ja-JP" altLang="ja-JP" sz="1400" dirty="0" smtClean="0"/>
              <a:t>散歩状</a:t>
            </a:r>
            <a:r>
              <a:rPr lang="en-US" altLang="ja-JP" sz="1400" dirty="0" smtClean="0"/>
              <a:t>	</a:t>
            </a:r>
            <a:r>
              <a:rPr lang="ja-JP" altLang="ja-JP" sz="1400" dirty="0" smtClean="0"/>
              <a:t>況</a:t>
            </a:r>
            <a:r>
              <a:rPr lang="ja-JP" altLang="ja-JP" sz="1400" dirty="0"/>
              <a:t>、逮捕時の状況と</a:t>
            </a:r>
            <a:r>
              <a:rPr lang="ja-JP" altLang="ja-JP" sz="1400" dirty="0" err="1"/>
              <a:t>うを</a:t>
            </a:r>
            <a:r>
              <a:rPr lang="ja-JP" altLang="ja-JP" sz="1400" dirty="0"/>
              <a:t>確認して行きたいと思います。</a:t>
            </a:r>
          </a:p>
          <a:p>
            <a:r>
              <a:rPr lang="en-US" altLang="ja-JP" sz="1400" dirty="0"/>
              <a:t> </a:t>
            </a:r>
            <a:endParaRPr lang="ja-JP" altLang="ja-JP" sz="1400" dirty="0"/>
          </a:p>
          <a:p>
            <a:r>
              <a:rPr lang="en-US" altLang="ja-JP" dirty="0"/>
              <a:t> </a:t>
            </a:r>
            <a:endParaRPr lang="ja-JP" altLang="ja-JP" dirty="0"/>
          </a:p>
        </p:txBody>
      </p:sp>
      <p:sp>
        <p:nvSpPr>
          <p:cNvPr id="4" name="テキスト ボックス 3"/>
          <p:cNvSpPr txBox="1"/>
          <p:nvPr/>
        </p:nvSpPr>
        <p:spPr>
          <a:xfrm>
            <a:off x="6012160" y="908720"/>
            <a:ext cx="2808312" cy="1600438"/>
          </a:xfrm>
          <a:prstGeom prst="rect">
            <a:avLst/>
          </a:prstGeom>
          <a:noFill/>
        </p:spPr>
        <p:txBody>
          <a:bodyPr wrap="square" rtlCol="0">
            <a:spAutoFit/>
          </a:bodyPr>
          <a:lstStyle/>
          <a:p>
            <a:r>
              <a:rPr kumimoji="1" lang="ja-JP" altLang="en-US" sz="1400" dirty="0" smtClean="0">
                <a:solidFill>
                  <a:srgbClr val="FF0000"/>
                </a:solidFill>
              </a:rPr>
              <a:t>裁判官の質問（尋問の不明確性）</a:t>
            </a:r>
            <a:endParaRPr kumimoji="1" lang="en-US" altLang="ja-JP" sz="1400" dirty="0" smtClean="0">
              <a:solidFill>
                <a:srgbClr val="FF0000"/>
              </a:solidFill>
            </a:endParaRPr>
          </a:p>
          <a:p>
            <a:endParaRPr lang="en-US" altLang="ja-JP" sz="1400" dirty="0">
              <a:solidFill>
                <a:srgbClr val="FF0000"/>
              </a:solidFill>
            </a:endParaRPr>
          </a:p>
          <a:p>
            <a:endParaRPr kumimoji="1" lang="en-US" altLang="ja-JP" sz="1400" dirty="0" smtClean="0">
              <a:solidFill>
                <a:srgbClr val="FF0000"/>
              </a:solidFill>
            </a:endParaRPr>
          </a:p>
          <a:p>
            <a:endParaRPr lang="en-US" altLang="ja-JP" sz="1400" dirty="0">
              <a:solidFill>
                <a:srgbClr val="FF0000"/>
              </a:solidFill>
            </a:endParaRPr>
          </a:p>
          <a:p>
            <a:endParaRPr kumimoji="1" lang="en-US" altLang="ja-JP" sz="1400" dirty="0" smtClean="0">
              <a:solidFill>
                <a:srgbClr val="FF0000"/>
              </a:solidFill>
            </a:endParaRPr>
          </a:p>
          <a:p>
            <a:endParaRPr lang="en-US" altLang="ja-JP" sz="1400" dirty="0">
              <a:solidFill>
                <a:srgbClr val="FF0000"/>
              </a:solidFill>
            </a:endParaRPr>
          </a:p>
          <a:p>
            <a:r>
              <a:rPr kumimoji="1" lang="ja-JP" altLang="en-US" sz="1400" dirty="0" smtClean="0">
                <a:solidFill>
                  <a:srgbClr val="FF0000"/>
                </a:solidFill>
              </a:rPr>
              <a:t>質問の明確化を求める</a:t>
            </a:r>
            <a:endParaRPr kumimoji="1" lang="ja-JP" altLang="en-US" sz="1400" dirty="0">
              <a:solidFill>
                <a:srgbClr val="FF0000"/>
              </a:solidFill>
            </a:endParaRPr>
          </a:p>
        </p:txBody>
      </p:sp>
      <p:sp>
        <p:nvSpPr>
          <p:cNvPr id="5" name="テキスト ボックス 4"/>
          <p:cNvSpPr txBox="1"/>
          <p:nvPr/>
        </p:nvSpPr>
        <p:spPr>
          <a:xfrm>
            <a:off x="6209928" y="2708920"/>
            <a:ext cx="2466528" cy="307777"/>
          </a:xfrm>
          <a:prstGeom prst="rect">
            <a:avLst/>
          </a:prstGeom>
          <a:noFill/>
        </p:spPr>
        <p:txBody>
          <a:bodyPr wrap="square" rtlCol="0">
            <a:spAutoFit/>
          </a:bodyPr>
          <a:lstStyle/>
          <a:p>
            <a:r>
              <a:rPr kumimoji="1" lang="en-US" altLang="ja-JP" sz="1400" dirty="0" smtClean="0">
                <a:solidFill>
                  <a:srgbClr val="FF0000"/>
                </a:solidFill>
              </a:rPr>
              <a:t>YNI</a:t>
            </a:r>
            <a:r>
              <a:rPr kumimoji="1" lang="ja-JP" altLang="en-US" sz="1400" dirty="0" smtClean="0">
                <a:solidFill>
                  <a:srgbClr val="FF0000"/>
                </a:solidFill>
              </a:rPr>
              <a:t>の再試行</a:t>
            </a:r>
            <a:endParaRPr kumimoji="1" lang="ja-JP" altLang="en-US" sz="1400" dirty="0">
              <a:solidFill>
                <a:srgbClr val="FF0000"/>
              </a:solidFill>
            </a:endParaRPr>
          </a:p>
        </p:txBody>
      </p:sp>
      <p:sp>
        <p:nvSpPr>
          <p:cNvPr id="6" name="テキスト ボックス 5"/>
          <p:cNvSpPr txBox="1"/>
          <p:nvPr/>
        </p:nvSpPr>
        <p:spPr>
          <a:xfrm>
            <a:off x="3923928" y="3212976"/>
            <a:ext cx="2520280" cy="307777"/>
          </a:xfrm>
          <a:prstGeom prst="rect">
            <a:avLst/>
          </a:prstGeom>
          <a:noFill/>
        </p:spPr>
        <p:txBody>
          <a:bodyPr wrap="square" rtlCol="0">
            <a:spAutoFit/>
          </a:bodyPr>
          <a:lstStyle/>
          <a:p>
            <a:r>
              <a:rPr kumimoji="1" lang="en-US" altLang="ja-JP" sz="1400" dirty="0" smtClean="0">
                <a:solidFill>
                  <a:srgbClr val="FF0000"/>
                </a:solidFill>
              </a:rPr>
              <a:t>TCR</a:t>
            </a:r>
            <a:endParaRPr kumimoji="1" lang="ja-JP" altLang="en-US" sz="1400" dirty="0">
              <a:solidFill>
                <a:srgbClr val="FF0000"/>
              </a:solidFill>
            </a:endParaRPr>
          </a:p>
        </p:txBody>
      </p:sp>
      <p:sp>
        <p:nvSpPr>
          <p:cNvPr id="7" name="テキスト ボックス 6"/>
          <p:cNvSpPr txBox="1"/>
          <p:nvPr/>
        </p:nvSpPr>
        <p:spPr>
          <a:xfrm>
            <a:off x="5508104" y="4077072"/>
            <a:ext cx="3456384" cy="307777"/>
          </a:xfrm>
          <a:prstGeom prst="rect">
            <a:avLst/>
          </a:prstGeom>
          <a:noFill/>
        </p:spPr>
        <p:txBody>
          <a:bodyPr wrap="square" rtlCol="0">
            <a:spAutoFit/>
          </a:bodyPr>
          <a:lstStyle/>
          <a:p>
            <a:r>
              <a:rPr kumimoji="1" lang="ja-JP" altLang="en-US" sz="1400" dirty="0" smtClean="0">
                <a:solidFill>
                  <a:srgbClr val="FF0000"/>
                </a:solidFill>
              </a:rPr>
              <a:t>意見を求める尋問</a:t>
            </a:r>
            <a:endParaRPr kumimoji="1" lang="ja-JP" altLang="en-US" sz="1400" dirty="0">
              <a:solidFill>
                <a:srgbClr val="FF0000"/>
              </a:solidFill>
            </a:endParaRPr>
          </a:p>
        </p:txBody>
      </p:sp>
      <p:sp>
        <p:nvSpPr>
          <p:cNvPr id="8" name="テキスト ボックス 7"/>
          <p:cNvSpPr txBox="1"/>
          <p:nvPr/>
        </p:nvSpPr>
        <p:spPr>
          <a:xfrm>
            <a:off x="4427984" y="4384849"/>
            <a:ext cx="4032448" cy="523220"/>
          </a:xfrm>
          <a:prstGeom prst="rect">
            <a:avLst/>
          </a:prstGeom>
          <a:noFill/>
        </p:spPr>
        <p:txBody>
          <a:bodyPr wrap="square" rtlCol="0">
            <a:spAutoFit/>
          </a:bodyPr>
          <a:lstStyle/>
          <a:p>
            <a:r>
              <a:rPr kumimoji="1" lang="en-US" altLang="ja-JP" sz="1400" dirty="0" smtClean="0">
                <a:solidFill>
                  <a:srgbClr val="FF0000"/>
                </a:solidFill>
              </a:rPr>
              <a:t>TNR</a:t>
            </a:r>
            <a:r>
              <a:rPr kumimoji="1" lang="ja-JP" altLang="en-US" sz="1400" dirty="0" smtClean="0">
                <a:solidFill>
                  <a:srgbClr val="FF0000"/>
                </a:solidFill>
              </a:rPr>
              <a:t>：尋問を確認を求めるものと扱う。返答の条件が満たされていないことを述べて返答に替える。</a:t>
            </a:r>
            <a:endParaRPr kumimoji="1" lang="ja-JP" altLang="en-US" dirty="0"/>
          </a:p>
        </p:txBody>
      </p:sp>
      <p:cxnSp>
        <p:nvCxnSpPr>
          <p:cNvPr id="10" name="直線矢印コネクタ 9"/>
          <p:cNvCxnSpPr/>
          <p:nvPr/>
        </p:nvCxnSpPr>
        <p:spPr>
          <a:xfrm>
            <a:off x="2123728" y="4908069"/>
            <a:ext cx="4320480" cy="1771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6588224" y="4908069"/>
            <a:ext cx="1872208" cy="738664"/>
          </a:xfrm>
          <a:prstGeom prst="rect">
            <a:avLst/>
          </a:prstGeom>
          <a:noFill/>
        </p:spPr>
        <p:txBody>
          <a:bodyPr wrap="square" rtlCol="0">
            <a:spAutoFit/>
          </a:bodyPr>
          <a:lstStyle/>
          <a:p>
            <a:r>
              <a:rPr kumimoji="1" lang="ja-JP" altLang="en-US" sz="1400" dirty="0" smtClean="0">
                <a:solidFill>
                  <a:srgbClr val="FF0000"/>
                </a:solidFill>
              </a:rPr>
              <a:t>長い沈黙。裁判官のまなざし。順番順序への規範的志向の表示</a:t>
            </a:r>
            <a:endParaRPr kumimoji="1" lang="ja-JP" altLang="en-US" sz="1400" dirty="0">
              <a:solidFill>
                <a:srgbClr val="FF0000"/>
              </a:solidFill>
            </a:endParaRPr>
          </a:p>
        </p:txBody>
      </p:sp>
      <p:sp>
        <p:nvSpPr>
          <p:cNvPr id="16" name="テキスト ボックス 15"/>
          <p:cNvSpPr txBox="1"/>
          <p:nvPr/>
        </p:nvSpPr>
        <p:spPr>
          <a:xfrm>
            <a:off x="1259632" y="5805264"/>
            <a:ext cx="6696744" cy="307777"/>
          </a:xfrm>
          <a:prstGeom prst="rect">
            <a:avLst/>
          </a:prstGeom>
          <a:noFill/>
        </p:spPr>
        <p:txBody>
          <a:bodyPr wrap="square" rtlCol="0">
            <a:spAutoFit/>
          </a:bodyPr>
          <a:lstStyle/>
          <a:p>
            <a:r>
              <a:rPr kumimoji="1" lang="en-US" altLang="ja-JP" sz="1400" dirty="0" smtClean="0">
                <a:solidFill>
                  <a:srgbClr val="FF0000"/>
                </a:solidFill>
              </a:rPr>
              <a:t>TNR</a:t>
            </a:r>
            <a:r>
              <a:rPr kumimoji="1" lang="ja-JP" altLang="en-US" sz="1400" dirty="0" smtClean="0">
                <a:solidFill>
                  <a:srgbClr val="FF0000"/>
                </a:solidFill>
              </a:rPr>
              <a:t>の後の長い沈黙＋急なトピック変更</a:t>
            </a:r>
            <a:endParaRPr kumimoji="1" lang="ja-JP" altLang="en-US" sz="1400" dirty="0">
              <a:solidFill>
                <a:srgbClr val="FF0000"/>
              </a:solidFill>
            </a:endParaRPr>
          </a:p>
        </p:txBody>
      </p:sp>
      <p:sp>
        <p:nvSpPr>
          <p:cNvPr id="17" name="下矢印 16"/>
          <p:cNvSpPr/>
          <p:nvPr/>
        </p:nvSpPr>
        <p:spPr>
          <a:xfrm>
            <a:off x="2987824" y="5646733"/>
            <a:ext cx="45719" cy="1585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Tree>
    <p:extLst>
      <p:ext uri="{BB962C8B-B14F-4D97-AF65-F5344CB8AC3E}">
        <p14:creationId xmlns:p14="http://schemas.microsoft.com/office/powerpoint/2010/main" val="185139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barn(inVertical)">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barn(inVertical)">
                                      <p:cBhvr>
                                        <p:cTn id="40" dur="500"/>
                                        <p:tgtEl>
                                          <p:spTgt spid="17"/>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barn(inVertical)">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13" grpId="0"/>
      <p:bldP spid="16" grpId="0"/>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kumimoji="1" lang="ja-JP" altLang="en-US" dirty="0" smtClean="0"/>
              <a:t>尋問（３）から分かること</a:t>
            </a:r>
            <a:endParaRPr kumimoji="1" lang="ja-JP" altLang="en-US" dirty="0"/>
          </a:p>
        </p:txBody>
      </p:sp>
      <p:sp>
        <p:nvSpPr>
          <p:cNvPr id="4" name="コンテンツ プレースホルダー 3"/>
          <p:cNvSpPr>
            <a:spLocks noGrp="1"/>
          </p:cNvSpPr>
          <p:nvPr>
            <p:ph idx="1"/>
          </p:nvPr>
        </p:nvSpPr>
        <p:spPr/>
        <p:txBody>
          <a:bodyPr>
            <a:normAutofit fontScale="70000" lnSpcReduction="20000"/>
          </a:bodyPr>
          <a:lstStyle/>
          <a:p>
            <a:r>
              <a:rPr kumimoji="1" lang="ja-JP" altLang="en-US" dirty="0" smtClean="0">
                <a:latin typeface="ＭＳ Ｐ明朝" pitchFamily="18" charset="-128"/>
                <a:ea typeface="ＭＳ Ｐ明朝" pitchFamily="18" charset="-128"/>
              </a:rPr>
              <a:t>誘導尋問に対して、タイプ非整合的な応答が行われると、長い沈黙が生じている。</a:t>
            </a:r>
            <a:endParaRPr kumimoji="1" lang="en-US" altLang="ja-JP" dirty="0" smtClean="0">
              <a:latin typeface="ＭＳ Ｐ明朝" pitchFamily="18" charset="-128"/>
              <a:ea typeface="ＭＳ Ｐ明朝" pitchFamily="18" charset="-128"/>
            </a:endParaRPr>
          </a:p>
          <a:p>
            <a:pPr lvl="1"/>
            <a:r>
              <a:rPr kumimoji="1" lang="ja-JP" altLang="en-US" dirty="0" smtClean="0">
                <a:latin typeface="ＭＳ Ｐ明朝" pitchFamily="18" charset="-128"/>
                <a:ea typeface="ＭＳ Ｐ明朝" pitchFamily="18" charset="-128"/>
              </a:rPr>
              <a:t>尋問シークエンスに至っていない</a:t>
            </a:r>
            <a:endParaRPr kumimoji="1" lang="en-US" altLang="ja-JP" dirty="0" smtClean="0">
              <a:latin typeface="ＭＳ Ｐ明朝" pitchFamily="18" charset="-128"/>
              <a:ea typeface="ＭＳ Ｐ明朝" pitchFamily="18" charset="-128"/>
            </a:endParaRPr>
          </a:p>
          <a:p>
            <a:pPr lvl="1"/>
            <a:r>
              <a:rPr lang="ja-JP" altLang="en-US" dirty="0">
                <a:latin typeface="ＭＳ Ｐ明朝" pitchFamily="18" charset="-128"/>
                <a:ea typeface="ＭＳ Ｐ明朝" pitchFamily="18" charset="-128"/>
              </a:rPr>
              <a:t>裁</a:t>
            </a:r>
            <a:r>
              <a:rPr lang="ja-JP" altLang="en-US" dirty="0" smtClean="0">
                <a:latin typeface="ＭＳ Ｐ明朝" pitchFamily="18" charset="-128"/>
                <a:ea typeface="ＭＳ Ｐ明朝" pitchFamily="18" charset="-128"/>
              </a:rPr>
              <a:t>判官の視線は、弁護士の自己選択発話を規範的に志向するもの</a:t>
            </a:r>
            <a:endParaRPr kumimoji="1" lang="en-US" altLang="ja-JP" dirty="0" smtClean="0">
              <a:latin typeface="ＭＳ Ｐ明朝" pitchFamily="18" charset="-128"/>
              <a:ea typeface="ＭＳ Ｐ明朝" pitchFamily="18" charset="-128"/>
            </a:endParaRPr>
          </a:p>
          <a:p>
            <a:pPr lvl="1"/>
            <a:r>
              <a:rPr lang="ja-JP" altLang="en-US" dirty="0" smtClean="0">
                <a:latin typeface="ＭＳ Ｐ明朝" pitchFamily="18" charset="-128"/>
                <a:ea typeface="ＭＳ Ｐ明朝" pitchFamily="18" charset="-128"/>
              </a:rPr>
              <a:t>したがって、この長い沈黙は</a:t>
            </a:r>
            <a:r>
              <a:rPr kumimoji="1" lang="ja-JP" altLang="en-US" dirty="0" smtClean="0">
                <a:latin typeface="ＭＳ Ｐ明朝" pitchFamily="18" charset="-128"/>
                <a:ea typeface="ＭＳ Ｐ明朝" pitchFamily="18" charset="-128"/>
              </a:rPr>
              <a:t>尋問者による沈黙の利用ではない。</a:t>
            </a:r>
            <a:endParaRPr kumimoji="1" lang="en-US" altLang="ja-JP" dirty="0" smtClean="0">
              <a:latin typeface="ＭＳ Ｐ明朝" pitchFamily="18" charset="-128"/>
              <a:ea typeface="ＭＳ Ｐ明朝" pitchFamily="18" charset="-128"/>
            </a:endParaRPr>
          </a:p>
          <a:p>
            <a:pPr lvl="1"/>
            <a:endParaRPr kumimoji="1" lang="en-US" altLang="ja-JP" dirty="0" smtClean="0">
              <a:latin typeface="ＭＳ Ｐ明朝" pitchFamily="18" charset="-128"/>
              <a:ea typeface="ＭＳ Ｐ明朝" pitchFamily="18" charset="-128"/>
            </a:endParaRPr>
          </a:p>
          <a:p>
            <a:r>
              <a:rPr lang="ja-JP" altLang="en-US" dirty="0">
                <a:latin typeface="ＭＳ Ｐ明朝" pitchFamily="18" charset="-128"/>
                <a:ea typeface="ＭＳ Ｐ明朝" pitchFamily="18" charset="-128"/>
              </a:rPr>
              <a:t>また</a:t>
            </a:r>
            <a:r>
              <a:rPr lang="ja-JP" altLang="en-US" dirty="0" smtClean="0">
                <a:latin typeface="ＭＳ Ｐ明朝" pitchFamily="18" charset="-128"/>
                <a:ea typeface="ＭＳ Ｐ明朝" pitchFamily="18" charset="-128"/>
              </a:rPr>
              <a:t>、</a:t>
            </a:r>
            <a:r>
              <a:rPr lang="ja-JP" altLang="en-US" dirty="0">
                <a:latin typeface="ＭＳ Ｐ明朝" pitchFamily="18" charset="-128"/>
                <a:ea typeface="ＭＳ Ｐ明朝" pitchFamily="18" charset="-128"/>
              </a:rPr>
              <a:t>その場合に</a:t>
            </a:r>
            <a:r>
              <a:rPr lang="ja-JP" altLang="en-US" dirty="0" smtClean="0">
                <a:latin typeface="ＭＳ Ｐ明朝" pitchFamily="18" charset="-128"/>
                <a:ea typeface="ＭＳ Ｐ明朝" pitchFamily="18" charset="-128"/>
              </a:rPr>
              <a:t>、</a:t>
            </a:r>
            <a:r>
              <a:rPr lang="ja-JP" altLang="en-US" dirty="0">
                <a:latin typeface="ＭＳ Ｐ明朝" pitchFamily="18" charset="-128"/>
                <a:ea typeface="ＭＳ Ｐ明朝" pitchFamily="18" charset="-128"/>
              </a:rPr>
              <a:t>急</a:t>
            </a:r>
            <a:r>
              <a:rPr lang="ja-JP" altLang="en-US" dirty="0" smtClean="0">
                <a:latin typeface="ＭＳ Ｐ明朝" pitchFamily="18" charset="-128"/>
                <a:ea typeface="ＭＳ Ｐ明朝" pitchFamily="18" charset="-128"/>
              </a:rPr>
              <a:t>な</a:t>
            </a:r>
            <a:r>
              <a:rPr lang="ja-JP" altLang="en-US" dirty="0">
                <a:latin typeface="ＭＳ Ｐ明朝" pitchFamily="18" charset="-128"/>
                <a:ea typeface="ＭＳ Ｐ明朝" pitchFamily="18" charset="-128"/>
              </a:rPr>
              <a:t>トピック</a:t>
            </a:r>
            <a:r>
              <a:rPr lang="ja-JP" altLang="en-US" dirty="0" smtClean="0">
                <a:latin typeface="ＭＳ Ｐ明朝" pitchFamily="18" charset="-128"/>
                <a:ea typeface="ＭＳ Ｐ明朝" pitchFamily="18" charset="-128"/>
              </a:rPr>
              <a:t>の</a:t>
            </a:r>
            <a:r>
              <a:rPr lang="ja-JP" altLang="en-US" dirty="0">
                <a:latin typeface="ＭＳ Ｐ明朝" pitchFamily="18" charset="-128"/>
                <a:ea typeface="ＭＳ Ｐ明朝" pitchFamily="18" charset="-128"/>
              </a:rPr>
              <a:t>変更が行われているように見える。</a:t>
            </a:r>
            <a:endParaRPr kumimoji="1" lang="en-US" altLang="ja-JP" dirty="0" smtClean="0">
              <a:latin typeface="ＭＳ Ｐ明朝" pitchFamily="18" charset="-128"/>
              <a:ea typeface="ＭＳ Ｐ明朝" pitchFamily="18" charset="-128"/>
            </a:endParaRPr>
          </a:p>
          <a:p>
            <a:endParaRPr kumimoji="1" lang="en-US" altLang="ja-JP" dirty="0" smtClean="0">
              <a:latin typeface="ＭＳ Ｐ明朝" pitchFamily="18" charset="-128"/>
              <a:ea typeface="ＭＳ Ｐ明朝" pitchFamily="18" charset="-128"/>
            </a:endParaRPr>
          </a:p>
          <a:p>
            <a:endParaRPr kumimoji="1" lang="en-US" altLang="ja-JP" dirty="0" smtClean="0">
              <a:latin typeface="ＭＳ Ｐ明朝" pitchFamily="18" charset="-128"/>
              <a:ea typeface="ＭＳ Ｐ明朝" pitchFamily="18" charset="-128"/>
            </a:endParaRPr>
          </a:p>
          <a:p>
            <a:r>
              <a:rPr lang="ja-JP" altLang="en-US" dirty="0">
                <a:latin typeface="ＭＳ Ｐ明朝" pitchFamily="18" charset="-128"/>
                <a:ea typeface="ＭＳ Ｐ明朝" pitchFamily="18" charset="-128"/>
              </a:rPr>
              <a:t>沈黙</a:t>
            </a:r>
            <a:r>
              <a:rPr lang="ja-JP" altLang="en-US" dirty="0" smtClean="0">
                <a:latin typeface="ＭＳ Ｐ明朝" pitchFamily="18" charset="-128"/>
                <a:ea typeface="ＭＳ Ｐ明朝" pitchFamily="18" charset="-128"/>
              </a:rPr>
              <a:t>の意味</a:t>
            </a:r>
            <a:endParaRPr lang="en-US" altLang="ja-JP" dirty="0" smtClean="0">
              <a:latin typeface="ＭＳ Ｐ明朝" pitchFamily="18" charset="-128"/>
              <a:ea typeface="ＭＳ Ｐ明朝" pitchFamily="18" charset="-128"/>
            </a:endParaRPr>
          </a:p>
          <a:p>
            <a:pPr lvl="1"/>
            <a:r>
              <a:rPr kumimoji="1" lang="ja-JP" altLang="en-US" dirty="0" smtClean="0">
                <a:latin typeface="ＭＳ Ｐ明朝" pitchFamily="18" charset="-128"/>
                <a:ea typeface="ＭＳ Ｐ明朝" pitchFamily="18" charset="-128"/>
              </a:rPr>
              <a:t>「</a:t>
            </a:r>
            <a:r>
              <a:rPr kumimoji="1" lang="en-US" altLang="ja-JP" dirty="0" smtClean="0">
                <a:latin typeface="ＭＳ Ｐ明朝" pitchFamily="18" charset="-128"/>
                <a:ea typeface="ＭＳ Ｐ明朝" pitchFamily="18" charset="-128"/>
              </a:rPr>
              <a:t>A</a:t>
            </a:r>
            <a:r>
              <a:rPr lang="ja-JP" altLang="en-US" dirty="0" smtClean="0">
                <a:latin typeface="ＭＳ Ｐ明朝" pitchFamily="18" charset="-128"/>
                <a:ea typeface="ＭＳ Ｐ明朝" pitchFamily="18" charset="-128"/>
              </a:rPr>
              <a:t>」の後の沈黙（</a:t>
            </a:r>
            <a:r>
              <a:rPr lang="en-US" altLang="ja-JP" dirty="0" smtClean="0">
                <a:latin typeface="ＭＳ Ｐ明朝" pitchFamily="18" charset="-128"/>
                <a:ea typeface="ＭＳ Ｐ明朝" pitchFamily="18" charset="-128"/>
              </a:rPr>
              <a:t>Pause)</a:t>
            </a:r>
            <a:endParaRPr kumimoji="1" lang="ja-JP" altLang="en-US" dirty="0" smtClean="0">
              <a:latin typeface="ＭＳ Ｐ明朝" pitchFamily="18" charset="-128"/>
              <a:ea typeface="ＭＳ Ｐ明朝" pitchFamily="18" charset="-128"/>
            </a:endParaRPr>
          </a:p>
          <a:p>
            <a:pPr lvl="1"/>
            <a:r>
              <a:rPr kumimoji="1" lang="ja-JP" altLang="en-US" dirty="0" smtClean="0">
                <a:latin typeface="ＭＳ Ｐ明朝" pitchFamily="18" charset="-128"/>
                <a:ea typeface="ＭＳ Ｐ明朝" pitchFamily="18" charset="-128"/>
              </a:rPr>
              <a:t>「</a:t>
            </a:r>
            <a:r>
              <a:rPr kumimoji="1" lang="en-US" altLang="ja-JP" dirty="0" smtClean="0">
                <a:latin typeface="ＭＳ Ｐ明朝" pitchFamily="18" charset="-128"/>
                <a:ea typeface="ＭＳ Ｐ明朝" pitchFamily="18" charset="-128"/>
              </a:rPr>
              <a:t>Q-A</a:t>
            </a:r>
            <a:r>
              <a:rPr kumimoji="1" lang="ja-JP" altLang="en-US" dirty="0" smtClean="0">
                <a:latin typeface="ＭＳ Ｐ明朝" pitchFamily="18" charset="-128"/>
                <a:ea typeface="ＭＳ Ｐ明朝" pitchFamily="18" charset="-128"/>
              </a:rPr>
              <a:t>」シークエンスの後の沈黙（</a:t>
            </a:r>
            <a:r>
              <a:rPr kumimoji="1" lang="en-US" altLang="ja-JP" dirty="0" smtClean="0">
                <a:latin typeface="ＭＳ Ｐ明朝" pitchFamily="18" charset="-128"/>
                <a:ea typeface="ＭＳ Ｐ明朝" pitchFamily="18" charset="-128"/>
              </a:rPr>
              <a:t>Gap)</a:t>
            </a:r>
          </a:p>
          <a:p>
            <a:pPr lvl="2"/>
            <a:r>
              <a:rPr kumimoji="1" lang="ja-JP" altLang="en-US" dirty="0" smtClean="0">
                <a:latin typeface="ＭＳ Ｐ明朝" pitchFamily="18" charset="-128"/>
                <a:ea typeface="ＭＳ Ｐ明朝" pitchFamily="18" charset="-128"/>
              </a:rPr>
              <a:t>先行する返答が逸脱的なものであったので進行性が阻止された</a:t>
            </a:r>
            <a:endParaRPr kumimoji="1" lang="en-US" altLang="ja-JP" dirty="0" smtClean="0">
              <a:latin typeface="ＭＳ Ｐ明朝" pitchFamily="18" charset="-128"/>
              <a:ea typeface="ＭＳ Ｐ明朝" pitchFamily="18" charset="-128"/>
            </a:endParaRPr>
          </a:p>
          <a:p>
            <a:pPr lvl="2"/>
            <a:r>
              <a:rPr lang="ja-JP" altLang="en-US" dirty="0">
                <a:latin typeface="ＭＳ Ｐ明朝" pitchFamily="18" charset="-128"/>
                <a:ea typeface="ＭＳ Ｐ明朝" pitchFamily="18" charset="-128"/>
              </a:rPr>
              <a:t>自己選択</a:t>
            </a:r>
            <a:r>
              <a:rPr lang="ja-JP" altLang="en-US" dirty="0" smtClean="0">
                <a:latin typeface="ＭＳ Ｐ明朝" pitchFamily="18" charset="-128"/>
                <a:ea typeface="ＭＳ Ｐ明朝" pitchFamily="18" charset="-128"/>
              </a:rPr>
              <a:t>の</a:t>
            </a:r>
            <a:r>
              <a:rPr lang="ja-JP" altLang="en-US" dirty="0">
                <a:latin typeface="ＭＳ Ｐ明朝" pitchFamily="18" charset="-128"/>
                <a:ea typeface="ＭＳ Ｐ明朝" pitchFamily="18" charset="-128"/>
              </a:rPr>
              <a:t>権利</a:t>
            </a:r>
            <a:r>
              <a:rPr lang="ja-JP" altLang="en-US" dirty="0" smtClean="0">
                <a:latin typeface="ＭＳ Ｐ明朝" pitchFamily="18" charset="-128"/>
                <a:ea typeface="ＭＳ Ｐ明朝" pitchFamily="18" charset="-128"/>
              </a:rPr>
              <a:t>を</a:t>
            </a:r>
            <a:r>
              <a:rPr lang="ja-JP" altLang="en-US" dirty="0">
                <a:latin typeface="ＭＳ Ｐ明朝" pitchFamily="18" charset="-128"/>
                <a:ea typeface="ＭＳ Ｐ明朝" pitchFamily="18" charset="-128"/>
              </a:rPr>
              <a:t>利用</a:t>
            </a:r>
            <a:r>
              <a:rPr lang="ja-JP" altLang="en-US" dirty="0" smtClean="0">
                <a:latin typeface="ＭＳ Ｐ明朝" pitchFamily="18" charset="-128"/>
                <a:ea typeface="ＭＳ Ｐ明朝" pitchFamily="18" charset="-128"/>
              </a:rPr>
              <a:t>して証人の返答の意味を決定者に考えさせる時間として利用可能</a:t>
            </a:r>
            <a:endParaRPr kumimoji="1" lang="en-US" altLang="ja-JP" dirty="0" smtClean="0">
              <a:latin typeface="ＭＳ Ｐ明朝" pitchFamily="18" charset="-128"/>
              <a:ea typeface="ＭＳ Ｐ明朝" pitchFamily="18" charset="-128"/>
            </a:endParaRPr>
          </a:p>
        </p:txBody>
      </p:sp>
      <p:sp>
        <p:nvSpPr>
          <p:cNvPr id="2" name="スライド番号プレースホルダー 1"/>
          <p:cNvSpPr>
            <a:spLocks noGrp="1"/>
          </p:cNvSpPr>
          <p:nvPr>
            <p:ph type="sldNum" sz="quarter" idx="12"/>
          </p:nvPr>
        </p:nvSpPr>
        <p:spPr/>
        <p:txBody>
          <a:bodyPr/>
          <a:lstStyle/>
          <a:p>
            <a:fld id="{33CB94B4-D78D-4E5F-A53F-52501A791B60}" type="slidenum">
              <a:rPr kumimoji="1" lang="ja-JP" altLang="en-US" smtClean="0"/>
              <a:t>19</a:t>
            </a:fld>
            <a:endParaRPr kumimoji="1" lang="ja-JP" altLang="en-US"/>
          </a:p>
        </p:txBody>
      </p:sp>
    </p:spTree>
    <p:extLst>
      <p:ext uri="{BB962C8B-B14F-4D97-AF65-F5344CB8AC3E}">
        <p14:creationId xmlns:p14="http://schemas.microsoft.com/office/powerpoint/2010/main" val="18215476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a:xfrm>
            <a:off x="457200" y="1600200"/>
            <a:ext cx="8229600" cy="4853136"/>
          </a:xfrm>
        </p:spPr>
        <p:txBody>
          <a:bodyPr>
            <a:normAutofit fontScale="70000" lnSpcReduction="20000"/>
          </a:bodyPr>
          <a:lstStyle/>
          <a:p>
            <a:r>
              <a:rPr kumimoji="1" lang="ja-JP" altLang="en-US" dirty="0" smtClean="0">
                <a:latin typeface="ＭＳ Ｐ明朝" pitchFamily="18" charset="-128"/>
                <a:ea typeface="ＭＳ Ｐ明朝" pitchFamily="18" charset="-128"/>
              </a:rPr>
              <a:t>尋問のビデオ映像とトランスクリプトの分析によって、実際の尋問相互行為の詳細が可視的になる。</a:t>
            </a:r>
            <a:endParaRPr kumimoji="1" lang="en-US" altLang="ja-JP" dirty="0" smtClean="0">
              <a:latin typeface="ＭＳ Ｐ明朝" pitchFamily="18" charset="-128"/>
              <a:ea typeface="ＭＳ Ｐ明朝" pitchFamily="18" charset="-128"/>
            </a:endParaRPr>
          </a:p>
          <a:p>
            <a:pPr lvl="1"/>
            <a:r>
              <a:rPr lang="ja-JP" altLang="en-US" dirty="0">
                <a:latin typeface="ＭＳ Ｐ明朝" pitchFamily="18" charset="-128"/>
                <a:ea typeface="ＭＳ Ｐ明朝" pitchFamily="18" charset="-128"/>
              </a:rPr>
              <a:t>マニュアルに</a:t>
            </a:r>
            <a:r>
              <a:rPr lang="ja-JP" altLang="en-US" dirty="0" smtClean="0">
                <a:latin typeface="ＭＳ Ｐ明朝" pitchFamily="18" charset="-128"/>
                <a:ea typeface="ＭＳ Ｐ明朝" pitchFamily="18" charset="-128"/>
              </a:rPr>
              <a:t>よる、理想的なモデルではなく、実際の活動を詳細に観察可能。</a:t>
            </a:r>
            <a:endParaRPr lang="en-US" altLang="ja-JP" dirty="0" smtClean="0">
              <a:latin typeface="ＭＳ Ｐ明朝" pitchFamily="18" charset="-128"/>
              <a:ea typeface="ＭＳ Ｐ明朝" pitchFamily="18" charset="-128"/>
            </a:endParaRPr>
          </a:p>
          <a:p>
            <a:pPr lvl="1"/>
            <a:r>
              <a:rPr lang="ja-JP" altLang="en-US" dirty="0">
                <a:latin typeface="ＭＳ Ｐ明朝" pitchFamily="18" charset="-128"/>
                <a:ea typeface="ＭＳ Ｐ明朝" pitchFamily="18" charset="-128"/>
              </a:rPr>
              <a:t>結果のみではなく</a:t>
            </a:r>
            <a:r>
              <a:rPr lang="ja-JP" altLang="en-US" dirty="0" smtClean="0">
                <a:latin typeface="ＭＳ Ｐ明朝" pitchFamily="18" charset="-128"/>
                <a:ea typeface="ＭＳ Ｐ明朝" pitchFamily="18" charset="-128"/>
              </a:rPr>
              <a:t>、プロセスからどのように相互行為的な帰結が生じるかが観察可能となる。</a:t>
            </a:r>
            <a:endParaRPr lang="en-US" altLang="ja-JP" dirty="0" smtClean="0">
              <a:latin typeface="ＭＳ Ｐ明朝" pitchFamily="18" charset="-128"/>
              <a:ea typeface="ＭＳ Ｐ明朝" pitchFamily="18" charset="-128"/>
            </a:endParaRPr>
          </a:p>
          <a:p>
            <a:pPr lvl="1"/>
            <a:r>
              <a:rPr kumimoji="1" lang="ja-JP" altLang="en-US" dirty="0" smtClean="0">
                <a:latin typeface="ＭＳ Ｐ明朝" pitchFamily="18" charset="-128"/>
                <a:ea typeface="ＭＳ Ｐ明朝" pitchFamily="18" charset="-128"/>
              </a:rPr>
              <a:t>反対尋問の「成功事例</a:t>
            </a:r>
            <a:r>
              <a:rPr kumimoji="1" lang="en-US" altLang="ja-JP" dirty="0" smtClean="0">
                <a:latin typeface="ＭＳ Ｐ明朝" pitchFamily="18" charset="-128"/>
                <a:ea typeface="ＭＳ Ｐ明朝" pitchFamily="18" charset="-128"/>
              </a:rPr>
              <a:t>/</a:t>
            </a:r>
            <a:r>
              <a:rPr kumimoji="1" lang="ja-JP" altLang="en-US" dirty="0" smtClean="0">
                <a:latin typeface="ＭＳ Ｐ明朝" pitchFamily="18" charset="-128"/>
                <a:ea typeface="ＭＳ Ｐ明朝" pitchFamily="18" charset="-128"/>
              </a:rPr>
              <a:t>失敗事例」の分割を超えて、相互行為的には成功しているが、法的には失敗、といった多元性が観察できる。</a:t>
            </a:r>
            <a:endParaRPr kumimoji="1" lang="en-US" altLang="ja-JP" dirty="0" smtClean="0">
              <a:latin typeface="ＭＳ Ｐ明朝" pitchFamily="18" charset="-128"/>
              <a:ea typeface="ＭＳ Ｐ明朝" pitchFamily="18" charset="-128"/>
            </a:endParaRPr>
          </a:p>
          <a:p>
            <a:pPr lvl="1"/>
            <a:r>
              <a:rPr lang="ja-JP" altLang="en-US" dirty="0" smtClean="0">
                <a:latin typeface="ＭＳ Ｐ明朝" pitchFamily="18" charset="-128"/>
                <a:ea typeface="ＭＳ Ｐ明朝" pitchFamily="18" charset="-128"/>
              </a:rPr>
              <a:t>マニュアルでは、誘導尋問を使えば求める返答が得られると考えがちになる。実際には、タイプ非整合的返答が頻繁に利用されて、其れへの対処を求められる。</a:t>
            </a:r>
            <a:endParaRPr lang="en-US" altLang="ja-JP" dirty="0" smtClean="0">
              <a:latin typeface="ＭＳ Ｐ明朝" pitchFamily="18" charset="-128"/>
              <a:ea typeface="ＭＳ Ｐ明朝" pitchFamily="18" charset="-128"/>
            </a:endParaRPr>
          </a:p>
          <a:p>
            <a:pPr lvl="1"/>
            <a:r>
              <a:rPr kumimoji="1" lang="ja-JP" altLang="en-US" dirty="0">
                <a:latin typeface="ＭＳ Ｐ明朝" pitchFamily="18" charset="-128"/>
                <a:ea typeface="ＭＳ Ｐ明朝" pitchFamily="18" charset="-128"/>
              </a:rPr>
              <a:t>尋問者</a:t>
            </a:r>
            <a:r>
              <a:rPr kumimoji="1" lang="ja-JP" altLang="en-US" dirty="0" smtClean="0">
                <a:latin typeface="ＭＳ Ｐ明朝" pitchFamily="18" charset="-128"/>
                <a:ea typeface="ＭＳ Ｐ明朝" pitchFamily="18" charset="-128"/>
              </a:rPr>
              <a:t>の尋問技能とともに、証人側の尋問回避手法が明らかになりうる。</a:t>
            </a:r>
            <a:endParaRPr kumimoji="1" lang="en-US" altLang="ja-JP" dirty="0" smtClean="0">
              <a:latin typeface="ＭＳ Ｐ明朝" pitchFamily="18" charset="-128"/>
              <a:ea typeface="ＭＳ Ｐ明朝" pitchFamily="18" charset="-128"/>
            </a:endParaRPr>
          </a:p>
          <a:p>
            <a:pPr lvl="1"/>
            <a:r>
              <a:rPr lang="ja-JP" altLang="en-US" dirty="0" smtClean="0">
                <a:latin typeface="ＭＳ Ｐ明朝" pitchFamily="18" charset="-128"/>
                <a:ea typeface="ＭＳ Ｐ明朝" pitchFamily="18" charset="-128"/>
              </a:rPr>
              <a:t>マニュアル</a:t>
            </a:r>
            <a:r>
              <a:rPr lang="ja-JP" altLang="en-US" dirty="0">
                <a:latin typeface="ＭＳ Ｐ明朝" pitchFamily="18" charset="-128"/>
                <a:ea typeface="ＭＳ Ｐ明朝" pitchFamily="18" charset="-128"/>
              </a:rPr>
              <a:t>に</a:t>
            </a:r>
            <a:r>
              <a:rPr lang="ja-JP" altLang="en-US" dirty="0" smtClean="0">
                <a:latin typeface="ＭＳ Ｐ明朝" pitchFamily="18" charset="-128"/>
                <a:ea typeface="ＭＳ Ｐ明朝" pitchFamily="18" charset="-128"/>
              </a:rPr>
              <a:t>は</a:t>
            </a:r>
            <a:r>
              <a:rPr lang="ja-JP" altLang="en-US" dirty="0">
                <a:latin typeface="ＭＳ Ｐ明朝" pitchFamily="18" charset="-128"/>
                <a:ea typeface="ＭＳ Ｐ明朝" pitchFamily="18" charset="-128"/>
              </a:rPr>
              <a:t>想定されて</a:t>
            </a:r>
            <a:r>
              <a:rPr lang="ja-JP" altLang="en-US" dirty="0" smtClean="0">
                <a:latin typeface="ＭＳ Ｐ明朝" pitchFamily="18" charset="-128"/>
                <a:ea typeface="ＭＳ Ｐ明朝" pitchFamily="18" charset="-128"/>
              </a:rPr>
              <a:t>いない「タイプ非整合的返答」に対して、尋問コミュニケーションの進行性を阻止される傾向が観察された。この一因は、マニュアルには想定されていないために、準備ができていない。</a:t>
            </a:r>
            <a:endParaRPr kumimoji="1" lang="en-US" altLang="ja-JP" dirty="0" smtClean="0">
              <a:latin typeface="ＭＳ Ｐ明朝" pitchFamily="18" charset="-128"/>
              <a:ea typeface="ＭＳ Ｐ明朝" pitchFamily="18" charset="-128"/>
            </a:endParaRPr>
          </a:p>
          <a:p>
            <a:r>
              <a:rPr lang="ja-JP" altLang="en-US" dirty="0">
                <a:latin typeface="ＭＳ Ｐ明朝" pitchFamily="18" charset="-128"/>
                <a:ea typeface="ＭＳ Ｐ明朝" pitchFamily="18" charset="-128"/>
              </a:rPr>
              <a:t>これから</a:t>
            </a:r>
            <a:r>
              <a:rPr lang="ja-JP" altLang="en-US" dirty="0" smtClean="0">
                <a:latin typeface="ＭＳ Ｐ明朝" pitchFamily="18" charset="-128"/>
                <a:ea typeface="ＭＳ Ｐ明朝" pitchFamily="18" charset="-128"/>
              </a:rPr>
              <a:t>のことは、教育方法に反映することが可能であろう。</a:t>
            </a:r>
            <a:endParaRPr kumimoji="1" lang="en-US" altLang="ja-JP" dirty="0" smtClean="0">
              <a:latin typeface="ＭＳ Ｐ明朝" pitchFamily="18" charset="-128"/>
              <a:ea typeface="ＭＳ Ｐ明朝" pitchFamily="18" charset="-128"/>
            </a:endParaRPr>
          </a:p>
          <a:p>
            <a:endParaRPr kumimoji="1" lang="ja-JP" altLang="en-US" dirty="0">
              <a:latin typeface="ＭＳ Ｐ明朝" pitchFamily="18" charset="-128"/>
              <a:ea typeface="ＭＳ Ｐ明朝" pitchFamily="18" charset="-128"/>
            </a:endParaRPr>
          </a:p>
        </p:txBody>
      </p:sp>
      <p:sp>
        <p:nvSpPr>
          <p:cNvPr id="4" name="スライド番号プレースホルダー 3"/>
          <p:cNvSpPr>
            <a:spLocks noGrp="1"/>
          </p:cNvSpPr>
          <p:nvPr>
            <p:ph type="sldNum" sz="quarter" idx="12"/>
          </p:nvPr>
        </p:nvSpPr>
        <p:spPr/>
        <p:txBody>
          <a:bodyPr/>
          <a:lstStyle/>
          <a:p>
            <a:fld id="{33CB94B4-D78D-4E5F-A53F-52501A791B60}" type="slidenum">
              <a:rPr kumimoji="1" lang="ja-JP" altLang="en-US" smtClean="0"/>
              <a:t>20</a:t>
            </a:fld>
            <a:endParaRPr kumimoji="1" lang="ja-JP" altLang="en-US"/>
          </a:p>
        </p:txBody>
      </p:sp>
    </p:spTree>
    <p:extLst>
      <p:ext uri="{BB962C8B-B14F-4D97-AF65-F5344CB8AC3E}">
        <p14:creationId xmlns:p14="http://schemas.microsoft.com/office/powerpoint/2010/main" val="27775719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892</TotalTime>
  <Words>2301</Words>
  <Application>Microsoft Office PowerPoint</Application>
  <PresentationFormat>画面に合わせる (4:3)</PresentationFormat>
  <Paragraphs>251</Paragraphs>
  <Slides>20</Slides>
  <Notes>2</Notes>
  <HiddenSlides>0</HiddenSlides>
  <MMClips>0</MMClips>
  <ScaleCrop>false</ScaleCrop>
  <HeadingPairs>
    <vt:vector size="4" baseType="variant">
      <vt:variant>
        <vt:lpstr>テーマ</vt:lpstr>
      </vt:variant>
      <vt:variant>
        <vt:i4>1</vt:i4>
      </vt:variant>
      <vt:variant>
        <vt:lpstr>スライド タイトル</vt:lpstr>
      </vt:variant>
      <vt:variant>
        <vt:i4>20</vt:i4>
      </vt:variant>
    </vt:vector>
  </HeadingPairs>
  <TitlesOfParts>
    <vt:vector size="21" baseType="lpstr">
      <vt:lpstr>Office ​​テーマ</vt:lpstr>
      <vt:lpstr>　法科大学院教育における 反対尋問のビデオ分析</vt:lpstr>
      <vt:lpstr> 研究対象と方法 </vt:lpstr>
      <vt:lpstr>事件の概要</vt:lpstr>
      <vt:lpstr>「反対尋問」の法的性格</vt:lpstr>
      <vt:lpstr>「誘導尋問」の法的性格</vt:lpstr>
      <vt:lpstr>「法廷尋問」の相互行為的性格</vt:lpstr>
      <vt:lpstr>「反対尋問」の相互行為的性格（１）</vt:lpstr>
      <vt:lpstr>「誘導尋問」の相互行為的性格（１）</vt:lpstr>
      <vt:lpstr>誘導尋問に対する「返答」の性格</vt:lpstr>
      <vt:lpstr>PowerPoint プレゼンテーション</vt:lpstr>
      <vt:lpstr>尋問（１）から分かること</vt:lpstr>
      <vt:lpstr>弁護士用マニュアルにおける 反対尋問の技法（１）</vt:lpstr>
      <vt:lpstr>弁護士用マニュアルにおける 反対尋問の技法（２）</vt:lpstr>
      <vt:lpstr>NITAメソッドにおける 反対尋問の原則</vt:lpstr>
      <vt:lpstr>PowerPoint プレゼンテーション</vt:lpstr>
      <vt:lpstr>尋問（２）から分かること</vt:lpstr>
      <vt:lpstr>PowerPoint プレゼンテーション</vt:lpstr>
      <vt:lpstr>PowerPoint プレゼンテーション</vt:lpstr>
      <vt:lpstr>尋問（３）から分かること</vt:lpstr>
      <vt:lpstr>まとめ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法科大学院教育における 反対尋問のビデオ分析</dc:title>
  <dc:creator>Kitamura</dc:creator>
  <cp:lastModifiedBy>Kitamura</cp:lastModifiedBy>
  <cp:revision>49</cp:revision>
  <cp:lastPrinted>2012-11-03T22:48:08Z</cp:lastPrinted>
  <dcterms:created xsi:type="dcterms:W3CDTF">2012-11-03T14:59:42Z</dcterms:created>
  <dcterms:modified xsi:type="dcterms:W3CDTF">2012-11-04T05:52:09Z</dcterms:modified>
</cp:coreProperties>
</file>